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42"/>
  </p:notesMasterIdLst>
  <p:sldIdLst>
    <p:sldId id="302" r:id="rId2"/>
    <p:sldId id="350" r:id="rId3"/>
    <p:sldId id="347" r:id="rId4"/>
    <p:sldId id="333" r:id="rId5"/>
    <p:sldId id="349" r:id="rId6"/>
    <p:sldId id="304" r:id="rId7"/>
    <p:sldId id="301" r:id="rId8"/>
    <p:sldId id="334" r:id="rId9"/>
    <p:sldId id="335" r:id="rId10"/>
    <p:sldId id="338" r:id="rId11"/>
    <p:sldId id="322" r:id="rId12"/>
    <p:sldId id="339" r:id="rId13"/>
    <p:sldId id="305" r:id="rId14"/>
    <p:sldId id="329" r:id="rId15"/>
    <p:sldId id="337" r:id="rId16"/>
    <p:sldId id="326" r:id="rId17"/>
    <p:sldId id="325" r:id="rId18"/>
    <p:sldId id="359" r:id="rId19"/>
    <p:sldId id="353" r:id="rId20"/>
    <p:sldId id="354" r:id="rId21"/>
    <p:sldId id="355" r:id="rId22"/>
    <p:sldId id="356" r:id="rId23"/>
    <p:sldId id="357" r:id="rId24"/>
    <p:sldId id="358" r:id="rId25"/>
    <p:sldId id="317" r:id="rId26"/>
    <p:sldId id="341" r:id="rId27"/>
    <p:sldId id="332" r:id="rId28"/>
    <p:sldId id="342" r:id="rId29"/>
    <p:sldId id="318" r:id="rId30"/>
    <p:sldId id="331" r:id="rId31"/>
    <p:sldId id="321" r:id="rId32"/>
    <p:sldId id="336" r:id="rId33"/>
    <p:sldId id="323" r:id="rId34"/>
    <p:sldId id="348" r:id="rId35"/>
    <p:sldId id="351" r:id="rId36"/>
    <p:sldId id="352" r:id="rId37"/>
    <p:sldId id="346" r:id="rId38"/>
    <p:sldId id="360" r:id="rId39"/>
    <p:sldId id="361" r:id="rId40"/>
    <p:sldId id="362"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600"/>
    <a:srgbClr val="FFE257"/>
    <a:srgbClr val="FFBA00"/>
    <a:srgbClr val="FFB800"/>
    <a:srgbClr val="FFFFFF"/>
    <a:srgbClr val="FFAF00"/>
    <a:srgbClr val="FFB900"/>
    <a:srgbClr val="FF9400"/>
    <a:srgbClr val="FF9D00"/>
    <a:srgbClr val="FF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89566" autoAdjust="0"/>
  </p:normalViewPr>
  <p:slideViewPr>
    <p:cSldViewPr snapToGrid="0">
      <p:cViewPr varScale="1">
        <p:scale>
          <a:sx n="101" d="100"/>
          <a:sy n="101" d="100"/>
        </p:scale>
        <p:origin x="1179" y="5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59B369-5B78-4452-A9BC-583D4B787A3D}" type="datetimeFigureOut">
              <a:rPr lang="en-CA" smtClean="0"/>
              <a:t>2023-09-11</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0E426-1B3D-4977-BAB8-878B891457F1}" type="slidenum">
              <a:rPr lang="en-CA" smtClean="0"/>
              <a:t>‹#›</a:t>
            </a:fld>
            <a:endParaRPr lang="en-CA"/>
          </a:p>
        </p:txBody>
      </p:sp>
    </p:spTree>
    <p:extLst>
      <p:ext uri="{BB962C8B-B14F-4D97-AF65-F5344CB8AC3E}">
        <p14:creationId xmlns:p14="http://schemas.microsoft.com/office/powerpoint/2010/main" val="1342147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1</a:t>
            </a:fld>
            <a:endParaRPr lang="en-CA"/>
          </a:p>
        </p:txBody>
      </p:sp>
    </p:spTree>
    <p:extLst>
      <p:ext uri="{BB962C8B-B14F-4D97-AF65-F5344CB8AC3E}">
        <p14:creationId xmlns:p14="http://schemas.microsoft.com/office/powerpoint/2010/main" val="2860304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Arial" panose="020B0604020202020204" pitchFamily="34" charset="0"/>
              </a:rPr>
              <a:t>To sum up, we have 10 regions, 6 census from different decades, and over 84 millions of data. </a:t>
            </a:r>
            <a:br>
              <a:rPr lang="en-CA" sz="1800" dirty="0">
                <a:effectLst/>
                <a:latin typeface="Times New Roman" panose="02020603050405020304" pitchFamily="18" charset="0"/>
                <a:ea typeface="Calibri" panose="020F0502020204030204" pitchFamily="34" charset="0"/>
                <a:cs typeface="Arial" panose="020B0604020202020204" pitchFamily="34" charset="0"/>
              </a:rPr>
            </a:br>
            <a:r>
              <a:rPr lang="en-CA" sz="1800" dirty="0">
                <a:effectLst/>
                <a:latin typeface="Times New Roman" panose="02020603050405020304" pitchFamily="18" charset="0"/>
                <a:ea typeface="Calibri" panose="020F0502020204030204" pitchFamily="34" charset="0"/>
                <a:cs typeface="Arial" panose="020B0604020202020204" pitchFamily="34" charset="0"/>
              </a:rPr>
              <a:t>We are all set on the space-time level. </a:t>
            </a:r>
          </a:p>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10</a:t>
            </a:fld>
            <a:endParaRPr lang="en-CA"/>
          </a:p>
        </p:txBody>
      </p:sp>
    </p:spTree>
    <p:extLst>
      <p:ext uri="{BB962C8B-B14F-4D97-AF65-F5344CB8AC3E}">
        <p14:creationId xmlns:p14="http://schemas.microsoft.com/office/powerpoint/2010/main" val="124532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Arial" panose="020B0604020202020204" pitchFamily="34" charset="0"/>
              </a:rPr>
              <a:t>There is, what is called the SOC or the Standard Occupational Classification, which is a standard way to classify the occupations across census. </a:t>
            </a:r>
            <a:br>
              <a:rPr lang="en-CA" sz="1800" dirty="0">
                <a:effectLst/>
                <a:latin typeface="Times New Roman" panose="02020603050405020304" pitchFamily="18" charset="0"/>
                <a:ea typeface="Calibri" panose="020F0502020204030204" pitchFamily="34" charset="0"/>
                <a:cs typeface="Arial" panose="020B0604020202020204" pitchFamily="34" charset="0"/>
              </a:rPr>
            </a:br>
            <a:r>
              <a:rPr lang="en-CA" sz="1800" dirty="0">
                <a:effectLst/>
                <a:latin typeface="Times New Roman" panose="02020603050405020304" pitchFamily="18" charset="0"/>
                <a:ea typeface="Calibri" panose="020F0502020204030204" pitchFamily="34" charset="0"/>
                <a:cs typeface="Arial" panose="020B0604020202020204" pitchFamily="34" charset="0"/>
              </a:rPr>
              <a:t>To collect the data, the public website of the UK Office for National Statistics was used. </a:t>
            </a:r>
          </a:p>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11</a:t>
            </a:fld>
            <a:endParaRPr lang="en-CA"/>
          </a:p>
        </p:txBody>
      </p:sp>
    </p:spTree>
    <p:extLst>
      <p:ext uri="{BB962C8B-B14F-4D97-AF65-F5344CB8AC3E}">
        <p14:creationId xmlns:p14="http://schemas.microsoft.com/office/powerpoint/2010/main" val="2414525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Calibri" panose="020F0502020204030204" pitchFamily="34" charset="0"/>
                <a:cs typeface="Arial" panose="020B0604020202020204" pitchFamily="34" charset="0"/>
              </a:rPr>
              <a:t>However, this occupational classification was not used prior 1981. As you can see, these scans were forwarded to us by Sue, an employee from the office of National Statistics that greatly helped us in the data collecting phase.</a:t>
            </a:r>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12</a:t>
            </a:fld>
            <a:endParaRPr lang="en-CA"/>
          </a:p>
        </p:txBody>
      </p:sp>
    </p:spTree>
    <p:extLst>
      <p:ext uri="{BB962C8B-B14F-4D97-AF65-F5344CB8AC3E}">
        <p14:creationId xmlns:p14="http://schemas.microsoft.com/office/powerpoint/2010/main" val="2687311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We harmonized to occupational classification across all census however since the SOC was built in order to account for these differences. </a:t>
            </a:r>
          </a:p>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Those are the 9 major groups that you can see her.</a:t>
            </a:r>
          </a:p>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Each specific occupation has a 4-digit code that gives information about its grouping.  </a:t>
            </a:r>
          </a:p>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13</a:t>
            </a:fld>
            <a:endParaRPr lang="en-CA"/>
          </a:p>
        </p:txBody>
      </p:sp>
    </p:spTree>
    <p:extLst>
      <p:ext uri="{BB962C8B-B14F-4D97-AF65-F5344CB8AC3E}">
        <p14:creationId xmlns:p14="http://schemas.microsoft.com/office/powerpoint/2010/main" val="3806133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Arial" panose="020B0604020202020204" pitchFamily="34" charset="0"/>
              </a:rPr>
              <a:t>Let’s take medical practitioners for example. </a:t>
            </a:r>
          </a:p>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14</a:t>
            </a:fld>
            <a:endParaRPr lang="en-CA"/>
          </a:p>
        </p:txBody>
      </p:sp>
    </p:spTree>
    <p:extLst>
      <p:ext uri="{BB962C8B-B14F-4D97-AF65-F5344CB8AC3E}">
        <p14:creationId xmlns:p14="http://schemas.microsoft.com/office/powerpoint/2010/main" val="4183719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Calibri" panose="020F0502020204030204" pitchFamily="34" charset="0"/>
                <a:cs typeface="Arial" panose="020B0604020202020204" pitchFamily="34" charset="0"/>
              </a:rPr>
              <a:t>Now let’s go to the fun part. The results. </a:t>
            </a:r>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15</a:t>
            </a:fld>
            <a:endParaRPr lang="en-CA"/>
          </a:p>
        </p:txBody>
      </p:sp>
    </p:spTree>
    <p:extLst>
      <p:ext uri="{BB962C8B-B14F-4D97-AF65-F5344CB8AC3E}">
        <p14:creationId xmlns:p14="http://schemas.microsoft.com/office/powerpoint/2010/main" val="515879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Arial" panose="020B0604020202020204" pitchFamily="34" charset="0"/>
              </a:rPr>
              <a:t>Explain the graph.</a:t>
            </a:r>
            <a:br>
              <a:rPr lang="en-CA" sz="1800" dirty="0">
                <a:effectLst/>
                <a:latin typeface="Times New Roman" panose="02020603050405020304" pitchFamily="18" charset="0"/>
                <a:ea typeface="Calibri" panose="020F0502020204030204" pitchFamily="34" charset="0"/>
                <a:cs typeface="Arial" panose="020B0604020202020204" pitchFamily="34" charset="0"/>
              </a:rPr>
            </a:br>
            <a:r>
              <a:rPr lang="en-CA" sz="1800" dirty="0">
                <a:effectLst/>
                <a:latin typeface="Times New Roman" panose="02020603050405020304" pitchFamily="18" charset="0"/>
                <a:ea typeface="Calibri" panose="020F0502020204030204" pitchFamily="34" charset="0"/>
                <a:cs typeface="Arial" panose="020B0604020202020204" pitchFamily="34" charset="0"/>
              </a:rPr>
              <a:t>Point out London DI evolution</a:t>
            </a:r>
          </a:p>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16</a:t>
            </a:fld>
            <a:endParaRPr lang="en-CA"/>
          </a:p>
        </p:txBody>
      </p:sp>
    </p:spTree>
    <p:extLst>
      <p:ext uri="{BB962C8B-B14F-4D97-AF65-F5344CB8AC3E}">
        <p14:creationId xmlns:p14="http://schemas.microsoft.com/office/powerpoint/2010/main" val="1213802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Explain the graph.</a:t>
            </a:r>
          </a:p>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Point out that there is a significant decrease of DI in each census. </a:t>
            </a:r>
          </a:p>
        </p:txBody>
      </p:sp>
      <p:sp>
        <p:nvSpPr>
          <p:cNvPr id="4" name="Slide Number Placeholder 3"/>
          <p:cNvSpPr>
            <a:spLocks noGrp="1"/>
          </p:cNvSpPr>
          <p:nvPr>
            <p:ph type="sldNum" sz="quarter" idx="5"/>
          </p:nvPr>
        </p:nvSpPr>
        <p:spPr/>
        <p:txBody>
          <a:bodyPr/>
          <a:lstStyle/>
          <a:p>
            <a:fld id="{EAA0E426-1B3D-4977-BAB8-878B891457F1}" type="slidenum">
              <a:rPr lang="en-CA" smtClean="0"/>
              <a:t>17</a:t>
            </a:fld>
            <a:endParaRPr lang="en-CA"/>
          </a:p>
        </p:txBody>
      </p:sp>
    </p:spTree>
    <p:extLst>
      <p:ext uri="{BB962C8B-B14F-4D97-AF65-F5344CB8AC3E}">
        <p14:creationId xmlns:p14="http://schemas.microsoft.com/office/powerpoint/2010/main" val="4020427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18</a:t>
            </a:fld>
            <a:endParaRPr lang="en-CA"/>
          </a:p>
        </p:txBody>
      </p:sp>
    </p:spTree>
    <p:extLst>
      <p:ext uri="{BB962C8B-B14F-4D97-AF65-F5344CB8AC3E}">
        <p14:creationId xmlns:p14="http://schemas.microsoft.com/office/powerpoint/2010/main" val="1255478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A t-test, paired by region, was performed across each Census. </a:t>
            </a:r>
          </a:p>
          <a:p>
            <a:r>
              <a:rPr lang="en-CA" dirty="0"/>
              <a:t>Pretty much significant within 95% </a:t>
            </a:r>
            <a:r>
              <a:rPr lang="en-CA"/>
              <a:t>confidence interval, </a:t>
            </a:r>
            <a:r>
              <a:rPr lang="en-CA" dirty="0"/>
              <a:t>with one </a:t>
            </a:r>
            <a:r>
              <a:rPr lang="en-CA"/>
              <a:t>exception </a:t>
            </a:r>
          </a:p>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25</a:t>
            </a:fld>
            <a:endParaRPr lang="en-CA"/>
          </a:p>
        </p:txBody>
      </p:sp>
    </p:spTree>
    <p:extLst>
      <p:ext uri="{BB962C8B-B14F-4D97-AF65-F5344CB8AC3E}">
        <p14:creationId xmlns:p14="http://schemas.microsoft.com/office/powerpoint/2010/main" val="603737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Arial" panose="020B0604020202020204" pitchFamily="34" charset="0"/>
              </a:rPr>
              <a:t>A first question that is legitimate to ask is, why focusing on gender disparity at work. </a:t>
            </a:r>
            <a:br>
              <a:rPr lang="en-CA" sz="1800" dirty="0">
                <a:effectLst/>
                <a:latin typeface="Times New Roman" panose="02020603050405020304" pitchFamily="18" charset="0"/>
                <a:ea typeface="Calibri" panose="020F0502020204030204" pitchFamily="34" charset="0"/>
                <a:cs typeface="Arial" panose="020B0604020202020204" pitchFamily="34" charset="0"/>
              </a:rPr>
            </a:br>
            <a:r>
              <a:rPr lang="en-CA" sz="1800" dirty="0">
                <a:effectLst/>
                <a:latin typeface="Times New Roman" panose="02020603050405020304" pitchFamily="18" charset="0"/>
                <a:ea typeface="Calibri" panose="020F0502020204030204" pitchFamily="34" charset="0"/>
                <a:cs typeface="Arial" panose="020B0604020202020204" pitchFamily="34" charset="0"/>
              </a:rPr>
              <a:t>Well. Imagine that your life could be put in a jar. This survey lead in the UK intended to quantify the time one spends on daily activity such as resting, working, or eating on one’s lifetime. Each colored bead represent one year,  and there is 79 colored beads in the jar, which is the life expectancy in the UK.</a:t>
            </a:r>
          </a:p>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2</a:t>
            </a:fld>
            <a:endParaRPr lang="en-CA"/>
          </a:p>
        </p:txBody>
      </p:sp>
    </p:spTree>
    <p:extLst>
      <p:ext uri="{BB962C8B-B14F-4D97-AF65-F5344CB8AC3E}">
        <p14:creationId xmlns:p14="http://schemas.microsoft.com/office/powerpoint/2010/main" val="87121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Self assessment of </a:t>
            </a:r>
          </a:p>
          <a:p>
            <a:r>
              <a:rPr lang="en-CA" dirty="0"/>
              <a:t>One of the distinctive of the project is that it is not only depression</a:t>
            </a:r>
          </a:p>
          <a:p>
            <a:r>
              <a:rPr lang="en-CA" dirty="0"/>
              <a:t>We will start with self-assessed </a:t>
            </a:r>
            <a:r>
              <a:rPr lang="en-CA" dirty="0">
                <a:sym typeface="Wingdings" panose="05000000000000000000" pitchFamily="2" charset="2"/>
              </a:rPr>
              <a:t> n</a:t>
            </a:r>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27</a:t>
            </a:fld>
            <a:endParaRPr lang="en-CA"/>
          </a:p>
        </p:txBody>
      </p:sp>
    </p:spTree>
    <p:extLst>
      <p:ext uri="{BB962C8B-B14F-4D97-AF65-F5344CB8AC3E}">
        <p14:creationId xmlns:p14="http://schemas.microsoft.com/office/powerpoint/2010/main" val="1549377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28</a:t>
            </a:fld>
            <a:endParaRPr lang="en-CA"/>
          </a:p>
        </p:txBody>
      </p:sp>
    </p:spTree>
    <p:extLst>
      <p:ext uri="{BB962C8B-B14F-4D97-AF65-F5344CB8AC3E}">
        <p14:creationId xmlns:p14="http://schemas.microsoft.com/office/powerpoint/2010/main" val="1171853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Cultural influence</a:t>
            </a:r>
          </a:p>
          <a:p>
            <a:r>
              <a:rPr lang="en-CA" dirty="0"/>
              <a:t>Mental health prevalence</a:t>
            </a:r>
          </a:p>
        </p:txBody>
      </p:sp>
      <p:sp>
        <p:nvSpPr>
          <p:cNvPr id="4" name="Slide Number Placeholder 3"/>
          <p:cNvSpPr>
            <a:spLocks noGrp="1"/>
          </p:cNvSpPr>
          <p:nvPr>
            <p:ph type="sldNum" sz="quarter" idx="5"/>
          </p:nvPr>
        </p:nvSpPr>
        <p:spPr/>
        <p:txBody>
          <a:bodyPr/>
          <a:lstStyle/>
          <a:p>
            <a:fld id="{EAA0E426-1B3D-4977-BAB8-878B891457F1}" type="slidenum">
              <a:rPr lang="en-CA" smtClean="0"/>
              <a:t>37</a:t>
            </a:fld>
            <a:endParaRPr lang="en-CA"/>
          </a:p>
        </p:txBody>
      </p:sp>
    </p:spTree>
    <p:extLst>
      <p:ext uri="{BB962C8B-B14F-4D97-AF65-F5344CB8AC3E}">
        <p14:creationId xmlns:p14="http://schemas.microsoft.com/office/powerpoint/2010/main" val="429214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In this jar, there would be 13 red beads, representing 13 full years of your life that you spend work. In other words, one spends almost a fourth of one’s waking hours at one’s workplace., which is a colossal amount of time. </a:t>
            </a:r>
          </a:p>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Thus, it is likely that any occurrences within the professional sphere impact one's personal well-being.</a:t>
            </a:r>
          </a:p>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3</a:t>
            </a:fld>
            <a:endParaRPr lang="en-CA"/>
          </a:p>
        </p:txBody>
      </p:sp>
    </p:spTree>
    <p:extLst>
      <p:ext uri="{BB962C8B-B14F-4D97-AF65-F5344CB8AC3E}">
        <p14:creationId xmlns:p14="http://schemas.microsoft.com/office/powerpoint/2010/main" val="1438947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Arial" panose="020B0604020202020204" pitchFamily="34" charset="0"/>
              </a:rPr>
              <a:t>Now, our research being a longitudinal study through time, I wanted to include this graph based on the Total Economy Database:</a:t>
            </a:r>
            <a:br>
              <a:rPr lang="en-CA" sz="1800" dirty="0">
                <a:effectLst/>
                <a:latin typeface="Times New Roman" panose="02020603050405020304" pitchFamily="18" charset="0"/>
                <a:ea typeface="Calibri" panose="020F0502020204030204" pitchFamily="34" charset="0"/>
                <a:cs typeface="Arial" panose="020B0604020202020204" pitchFamily="34" charset="0"/>
              </a:rPr>
            </a:br>
            <a:br>
              <a:rPr lang="en-CA" sz="1800" dirty="0">
                <a:effectLst/>
                <a:latin typeface="Times New Roman" panose="02020603050405020304" pitchFamily="18" charset="0"/>
                <a:ea typeface="Calibri" panose="020F0502020204030204" pitchFamily="34" charset="0"/>
                <a:cs typeface="Arial" panose="020B0604020202020204" pitchFamily="34" charset="0"/>
              </a:rPr>
            </a:br>
            <a:r>
              <a:rPr lang="en-CA" sz="1800" dirty="0">
                <a:effectLst/>
                <a:latin typeface="Times New Roman" panose="02020603050405020304" pitchFamily="18" charset="0"/>
                <a:ea typeface="Calibri" panose="020F0502020204030204" pitchFamily="34" charset="0"/>
                <a:cs typeface="Arial" panose="020B0604020202020204" pitchFamily="34" charset="0"/>
              </a:rPr>
              <a:t>From 1870 to 2017, the average worker in the Western world goes from working 3000 hours by year to around 1500 hours. In a bit less than 150 years, we see the annual working hours per worker deceasing by almost 50%. Now, does it mean that we give less importance now to work than ever before? No, it simply means that our relation to work has drastically change. In the last century, what took so long to the workers was the repetitive, mechanical, draining tasks they were doing. With all the tools and techniques that have been developed since now, we can allow ourselves to put much more of our humanity into our work. Work now has many more functions to us than only being able to buy bread, like it was 100 years ago. It has much more meaning to us and therefore we expect that whatever happens in the workplace will impact one’s well-being.</a:t>
            </a:r>
          </a:p>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4</a:t>
            </a:fld>
            <a:endParaRPr lang="en-CA"/>
          </a:p>
        </p:txBody>
      </p:sp>
    </p:spTree>
    <p:extLst>
      <p:ext uri="{BB962C8B-B14F-4D97-AF65-F5344CB8AC3E}">
        <p14:creationId xmlns:p14="http://schemas.microsoft.com/office/powerpoint/2010/main" val="190356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Calibri" panose="020F0502020204030204" pitchFamily="34" charset="0"/>
                <a:cs typeface="Arial" panose="020B0604020202020204" pitchFamily="34" charset="0"/>
              </a:rPr>
              <a:t>That is indeed our hypothesis. We expect that more gender disparity in the workplace will lead to poorer mental health in the population. </a:t>
            </a:r>
            <a:br>
              <a:rPr lang="en-CA" sz="1800" kern="0" dirty="0">
                <a:effectLst/>
                <a:latin typeface="Times New Roman" panose="02020603050405020304" pitchFamily="18" charset="0"/>
                <a:ea typeface="Calibri" panose="020F0502020204030204" pitchFamily="34" charset="0"/>
                <a:cs typeface="Arial" panose="020B0604020202020204" pitchFamily="34" charset="0"/>
              </a:rPr>
            </a:br>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5</a:t>
            </a:fld>
            <a:endParaRPr lang="en-CA"/>
          </a:p>
        </p:txBody>
      </p:sp>
    </p:spTree>
    <p:extLst>
      <p:ext uri="{BB962C8B-B14F-4D97-AF65-F5344CB8AC3E}">
        <p14:creationId xmlns:p14="http://schemas.microsoft.com/office/powerpoint/2010/main" val="14994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We are not the only ones studying this subject. People are interested in finding associations between gender inequity and mental health and they do it in different manner.</a:t>
            </a:r>
          </a:p>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 </a:t>
            </a:r>
          </a:p>
          <a:p>
            <a:pPr>
              <a:lnSpc>
                <a:spcPct val="150000"/>
              </a:lnSpc>
              <a:spcAft>
                <a:spcPts val="800"/>
              </a:spcAft>
            </a:pPr>
            <a:r>
              <a:rPr lang="en-CA" sz="1800" b="1" dirty="0">
                <a:effectLst/>
                <a:latin typeface="Times New Roman" panose="02020603050405020304" pitchFamily="18" charset="0"/>
                <a:ea typeface="Calibri" panose="020F0502020204030204" pitchFamily="34" charset="0"/>
                <a:cs typeface="Arial" panose="020B0604020202020204" pitchFamily="34" charset="0"/>
              </a:rPr>
              <a:t>Study 1 </a:t>
            </a:r>
            <a:endParaRPr lang="en-CA"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In this first study published in Social Science and Medicine, gender inequality has been studied in the context of the European Social Survey. The main finding was that in countries with greater gender equality, the prevalence of depression was not only lower, but also more similar between the two sexes.</a:t>
            </a:r>
          </a:p>
          <a:p>
            <a:pPr>
              <a:lnSpc>
                <a:spcPct val="150000"/>
              </a:lnSpc>
              <a:spcAft>
                <a:spcPts val="800"/>
              </a:spcAft>
            </a:pPr>
            <a:r>
              <a:rPr lang="en-CA" sz="1800" b="1" dirty="0">
                <a:effectLst/>
                <a:latin typeface="Times New Roman" panose="02020603050405020304" pitchFamily="18" charset="0"/>
                <a:ea typeface="Calibri" panose="020F0502020204030204" pitchFamily="34" charset="0"/>
                <a:cs typeface="Arial" panose="020B0604020202020204" pitchFamily="34" charset="0"/>
              </a:rPr>
              <a:t> </a:t>
            </a:r>
            <a:endParaRPr lang="en-CA"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en-CA" sz="1800" b="1" dirty="0">
                <a:effectLst/>
                <a:latin typeface="Times New Roman" panose="02020603050405020304" pitchFamily="18" charset="0"/>
                <a:ea typeface="Calibri" panose="020F0502020204030204" pitchFamily="34" charset="0"/>
                <a:cs typeface="Arial" panose="020B0604020202020204" pitchFamily="34" charset="0"/>
              </a:rPr>
              <a:t>Study 2</a:t>
            </a:r>
            <a:endParaRPr lang="en-CA"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In this second study published in the PNAS, brain imaging was used in association with the Gender Inequality Index of the United Nations to study brain changes that could be related to country-level gender inequality. The results shows that women present thinner cortices – especially in the limbic regions –  compared to men only in gender-unequal countries.</a:t>
            </a:r>
          </a:p>
          <a:p>
            <a:pPr>
              <a:lnSpc>
                <a:spcPct val="150000"/>
              </a:lnSpc>
              <a:spcAft>
                <a:spcPts val="800"/>
              </a:spcAft>
            </a:pPr>
            <a:r>
              <a:rPr lang="en-CA" sz="1800" b="1" dirty="0">
                <a:effectLst/>
                <a:latin typeface="Times New Roman" panose="02020603050405020304" pitchFamily="18" charset="0"/>
                <a:ea typeface="Calibri" panose="020F0502020204030204" pitchFamily="34" charset="0"/>
                <a:cs typeface="Arial" panose="020B0604020202020204" pitchFamily="34" charset="0"/>
              </a:rPr>
              <a:t> </a:t>
            </a:r>
            <a:endParaRPr lang="en-CA"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en-CA" sz="1800" b="1" dirty="0">
                <a:effectLst/>
                <a:latin typeface="Times New Roman" panose="02020603050405020304" pitchFamily="18" charset="0"/>
                <a:ea typeface="Calibri" panose="020F0502020204030204" pitchFamily="34" charset="0"/>
                <a:cs typeface="Arial" panose="020B0604020202020204" pitchFamily="34" charset="0"/>
              </a:rPr>
              <a:t>Study 3 </a:t>
            </a:r>
            <a:endParaRPr lang="en-CA"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Finally, in this meta-study published in the BMJ journal, specific exposures of gendered working environment were examined. Interesting findings include that women’s mental health was more likely to be affected by long working hours than men’s, while precarious employment was more likely to be negatively associated with men’s mental health.</a:t>
            </a:r>
          </a:p>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6</a:t>
            </a:fld>
            <a:endParaRPr lang="en-CA"/>
          </a:p>
        </p:txBody>
      </p:sp>
    </p:spTree>
    <p:extLst>
      <p:ext uri="{BB962C8B-B14F-4D97-AF65-F5344CB8AC3E}">
        <p14:creationId xmlns:p14="http://schemas.microsoft.com/office/powerpoint/2010/main" val="4086614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All good, people are interested in what we are researching. Now, how do we go about studying a possible relationship between mental health and gender disparity. </a:t>
            </a:r>
            <a:br>
              <a:rPr lang="en-CA" sz="1800" dirty="0">
                <a:effectLst/>
                <a:latin typeface="Times New Roman" panose="02020603050405020304" pitchFamily="18" charset="0"/>
                <a:ea typeface="Calibri" panose="020F0502020204030204" pitchFamily="34" charset="0"/>
                <a:cs typeface="Arial" panose="020B0604020202020204" pitchFamily="34" charset="0"/>
              </a:rPr>
            </a:br>
            <a:endParaRPr lang="en-CA"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en-CA" sz="1800" dirty="0">
                <a:effectLst/>
                <a:latin typeface="Times New Roman" panose="02020603050405020304" pitchFamily="18" charset="0"/>
                <a:ea typeface="Calibri" panose="020F0502020204030204" pitchFamily="34" charset="0"/>
                <a:cs typeface="Arial" panose="020B0604020202020204" pitchFamily="34" charset="0"/>
              </a:rPr>
              <a:t>Well, thanks to another project in the lab, we have access to the mental health data of the UK </a:t>
            </a:r>
            <a:r>
              <a:rPr lang="en-CA" sz="1800" dirty="0" err="1">
                <a:effectLst/>
                <a:latin typeface="Times New Roman" panose="02020603050405020304" pitchFamily="18" charset="0"/>
                <a:ea typeface="Calibri" panose="020F0502020204030204" pitchFamily="34" charset="0"/>
                <a:cs typeface="Arial" panose="020B0604020202020204" pitchFamily="34" charset="0"/>
              </a:rPr>
              <a:t>BioBank</a:t>
            </a:r>
            <a:r>
              <a:rPr lang="en-CA" sz="1800" dirty="0">
                <a:effectLst/>
                <a:latin typeface="Times New Roman" panose="02020603050405020304" pitchFamily="18" charset="0"/>
                <a:ea typeface="Calibri" panose="020F0502020204030204" pitchFamily="34" charset="0"/>
                <a:cs typeface="Arial" panose="020B0604020202020204" pitchFamily="34" charset="0"/>
              </a:rPr>
              <a:t>, which is a huge with gathering of health information from half a million UK participants.  </a:t>
            </a:r>
          </a:p>
          <a:p>
            <a:pPr>
              <a:lnSpc>
                <a:spcPct val="150000"/>
              </a:lnSpc>
              <a:spcAft>
                <a:spcPts val="800"/>
              </a:spcAft>
            </a:pPr>
            <a:br>
              <a:rPr lang="en-CA" sz="1800" dirty="0">
                <a:effectLst/>
                <a:latin typeface="Times New Roman" panose="02020603050405020304" pitchFamily="18" charset="0"/>
                <a:ea typeface="Calibri" panose="020F0502020204030204" pitchFamily="34" charset="0"/>
                <a:cs typeface="Arial" panose="020B0604020202020204" pitchFamily="34" charset="0"/>
              </a:rPr>
            </a:br>
            <a:r>
              <a:rPr lang="en-CA" sz="1800" dirty="0">
                <a:effectLst/>
                <a:latin typeface="Times New Roman" panose="02020603050405020304" pitchFamily="18" charset="0"/>
                <a:ea typeface="Calibri" panose="020F0502020204030204" pitchFamily="34" charset="0"/>
                <a:cs typeface="Arial" panose="020B0604020202020204" pitchFamily="34" charset="0"/>
              </a:rPr>
              <a:t>For the gender disparity part, we therefore decided to choose England and Wales as the area studied. </a:t>
            </a:r>
          </a:p>
          <a:p>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7</a:t>
            </a:fld>
            <a:endParaRPr lang="en-CA"/>
          </a:p>
        </p:txBody>
      </p:sp>
    </p:spTree>
    <p:extLst>
      <p:ext uri="{BB962C8B-B14F-4D97-AF65-F5344CB8AC3E}">
        <p14:creationId xmlns:p14="http://schemas.microsoft.com/office/powerpoint/2010/main" val="4189185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Calibri" panose="020F0502020204030204" pitchFamily="34" charset="0"/>
                <a:cs typeface="Arial" panose="020B0604020202020204" pitchFamily="34" charset="0"/>
              </a:rPr>
              <a:t>Now, to evaluate gender disparity in occupation, we used the Duncan Index of segregation. This measure of segregation was first used by the economist Otis Duncan and his wife in a study on gender segregation in the workplace, </a:t>
            </a:r>
            <a:r>
              <a:rPr lang="en-CA" sz="1800" kern="0" dirty="0" err="1">
                <a:effectLst/>
                <a:latin typeface="Times New Roman" panose="02020603050405020304" pitchFamily="18" charset="0"/>
                <a:ea typeface="Calibri" panose="020F0502020204030204" pitchFamily="34" charset="0"/>
                <a:cs typeface="Arial" panose="020B0604020202020204" pitchFamily="34" charset="0"/>
              </a:rPr>
              <a:t>presicely</a:t>
            </a:r>
            <a:r>
              <a:rPr lang="en-CA" sz="1800" kern="0" dirty="0">
                <a:effectLst/>
                <a:latin typeface="Times New Roman" panose="02020603050405020304" pitchFamily="18" charset="0"/>
                <a:ea typeface="Calibri" panose="020F0502020204030204" pitchFamily="34" charset="0"/>
                <a:cs typeface="Arial" panose="020B0604020202020204" pitchFamily="34" charset="0"/>
              </a:rPr>
              <a:t>. </a:t>
            </a:r>
            <a:br>
              <a:rPr lang="en-CA" sz="1800" kern="0" dirty="0">
                <a:effectLst/>
                <a:latin typeface="Times New Roman" panose="02020603050405020304" pitchFamily="18" charset="0"/>
                <a:ea typeface="Calibri" panose="020F0502020204030204" pitchFamily="34" charset="0"/>
                <a:cs typeface="Arial" panose="020B0604020202020204" pitchFamily="34" charset="0"/>
              </a:rPr>
            </a:br>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8</a:t>
            </a:fld>
            <a:endParaRPr lang="en-CA"/>
          </a:p>
        </p:txBody>
      </p:sp>
    </p:spTree>
    <p:extLst>
      <p:ext uri="{BB962C8B-B14F-4D97-AF65-F5344CB8AC3E}">
        <p14:creationId xmlns:p14="http://schemas.microsoft.com/office/powerpoint/2010/main" val="2439038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CA" sz="1800" kern="0" dirty="0">
                <a:effectLst/>
                <a:latin typeface="Times New Roman" panose="02020603050405020304" pitchFamily="18" charset="0"/>
                <a:ea typeface="Calibri" panose="020F0502020204030204" pitchFamily="34" charset="0"/>
                <a:cs typeface="Arial" panose="020B0604020202020204" pitchFamily="34" charset="0"/>
              </a:rPr>
            </a:br>
            <a:r>
              <a:rPr lang="en-CA" sz="1800" kern="0" dirty="0">
                <a:effectLst/>
                <a:latin typeface="Times New Roman" panose="02020603050405020304" pitchFamily="18" charset="0"/>
                <a:ea typeface="Calibri" panose="020F0502020204030204" pitchFamily="34" charset="0"/>
                <a:cs typeface="Arial" panose="020B0604020202020204" pitchFamily="34" charset="0"/>
              </a:rPr>
              <a:t>This formula gives nice and easy to interpret results. Let me guide you through it. </a:t>
            </a:r>
            <a:endParaRPr lang="en-CA" dirty="0"/>
          </a:p>
        </p:txBody>
      </p:sp>
      <p:sp>
        <p:nvSpPr>
          <p:cNvPr id="4" name="Slide Number Placeholder 3"/>
          <p:cNvSpPr>
            <a:spLocks noGrp="1"/>
          </p:cNvSpPr>
          <p:nvPr>
            <p:ph type="sldNum" sz="quarter" idx="5"/>
          </p:nvPr>
        </p:nvSpPr>
        <p:spPr/>
        <p:txBody>
          <a:bodyPr/>
          <a:lstStyle/>
          <a:p>
            <a:fld id="{EAA0E426-1B3D-4977-BAB8-878B891457F1}" type="slidenum">
              <a:rPr lang="en-CA" smtClean="0"/>
              <a:t>9</a:t>
            </a:fld>
            <a:endParaRPr lang="en-CA"/>
          </a:p>
        </p:txBody>
      </p:sp>
    </p:spTree>
    <p:extLst>
      <p:ext uri="{BB962C8B-B14F-4D97-AF65-F5344CB8AC3E}">
        <p14:creationId xmlns:p14="http://schemas.microsoft.com/office/powerpoint/2010/main" val="3255776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3200400" y="1615737"/>
            <a:ext cx="3134678" cy="1524735"/>
          </a:xfrm>
        </p:spPr>
        <p:txBody>
          <a:bodyPr anchor="b">
            <a:noAutofit/>
          </a:bodyPr>
          <a:lstStyle>
            <a:lvl1pPr algn="l">
              <a:defRPr sz="2400" spc="113"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3200400" y="3238104"/>
            <a:ext cx="3134678" cy="2004161"/>
          </a:xfrm>
        </p:spPr>
        <p:txBody>
          <a:bodyPr>
            <a:normAutofit/>
          </a:bodyPr>
          <a:lstStyle>
            <a:lvl1pPr marL="0" indent="0" algn="l">
              <a:lnSpc>
                <a:spcPct val="150000"/>
              </a:lnSpc>
              <a:buNone/>
              <a:defRPr sz="1050" spc="38"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2382704"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3200401" y="6356351"/>
            <a:ext cx="1330778" cy="365125"/>
          </a:xfrm>
        </p:spPr>
        <p:txBody>
          <a:bodyPr/>
          <a:lstStyle>
            <a:lvl1pPr>
              <a:defRPr sz="675"/>
            </a:lvl1pPr>
          </a:lstStyle>
          <a:p>
            <a:fld id="{091324F2-A11F-41EE-8BF8-07D39ADCA15E}" type="datetime1">
              <a:rPr lang="fr-CA" smtClean="0"/>
              <a:t>2023-09-11</a:t>
            </a:fld>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859791" y="6356351"/>
            <a:ext cx="1996168" cy="365125"/>
          </a:xfrm>
        </p:spPr>
        <p:txBody>
          <a:bodyPr/>
          <a:lstStyle>
            <a:lvl1pPr>
              <a:defRPr sz="675"/>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7184572" y="6356351"/>
            <a:ext cx="1330778" cy="365125"/>
          </a:xfrm>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4186238"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440127" y="1152772"/>
            <a:ext cx="4073978" cy="846301"/>
          </a:xfrm>
        </p:spPr>
        <p:txBody>
          <a:bodyPr anchor="t">
            <a:normAutofit/>
          </a:bodyPr>
          <a:lstStyle>
            <a:lvl1pPr>
              <a:defRPr lang="en-US" sz="2100" kern="1200" cap="all" spc="113"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1657350" y="0"/>
            <a:ext cx="18288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4441691" y="2469516"/>
            <a:ext cx="4074903" cy="365125"/>
          </a:xfrm>
        </p:spPr>
        <p:txBody>
          <a:bodyPr>
            <a:normAutofit/>
          </a:bodyPr>
          <a:lstStyle>
            <a:lvl1pPr marL="0" indent="0">
              <a:buNone/>
              <a:defRPr lang="en-US" sz="1500" kern="1200" cap="all" spc="113"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4441372" y="2798940"/>
            <a:ext cx="4073978" cy="557950"/>
          </a:xfrm>
        </p:spPr>
        <p:txBody>
          <a:bodyPr>
            <a:normAutofit/>
          </a:bodyPr>
          <a:lstStyle>
            <a:lvl1pPr marL="0" indent="0">
              <a:lnSpc>
                <a:spcPct val="100000"/>
              </a:lnSpc>
              <a:buFont typeface="Arial" panose="020B0604020202020204" pitchFamily="34" charset="0"/>
              <a:buNone/>
              <a:defRPr sz="105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4441691" y="3569311"/>
            <a:ext cx="4074903" cy="365125"/>
          </a:xfrm>
        </p:spPr>
        <p:txBody>
          <a:bodyPr>
            <a:normAutofit/>
          </a:bodyPr>
          <a:lstStyle>
            <a:lvl1pPr marL="0" indent="0">
              <a:buNone/>
              <a:defRPr lang="en-US" sz="1500" kern="1200" cap="all" spc="113"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4441372" y="3898736"/>
            <a:ext cx="4073978" cy="557950"/>
          </a:xfrm>
        </p:spPr>
        <p:txBody>
          <a:bodyPr>
            <a:normAutofit/>
          </a:bodyPr>
          <a:lstStyle>
            <a:lvl1pPr marL="0" indent="0">
              <a:lnSpc>
                <a:spcPct val="100000"/>
              </a:lnSpc>
              <a:buFont typeface="Arial" panose="020B0604020202020204" pitchFamily="34" charset="0"/>
              <a:buNone/>
              <a:defRPr sz="105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4441691" y="4669108"/>
            <a:ext cx="4074903" cy="365125"/>
          </a:xfrm>
        </p:spPr>
        <p:txBody>
          <a:bodyPr>
            <a:normAutofit/>
          </a:bodyPr>
          <a:lstStyle>
            <a:lvl1pPr marL="0" indent="0">
              <a:buNone/>
              <a:defRPr lang="en-US" sz="1500" kern="1200" cap="all" spc="113"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4441372" y="4998532"/>
            <a:ext cx="4073978" cy="557950"/>
          </a:xfrm>
        </p:spPr>
        <p:txBody>
          <a:bodyPr>
            <a:normAutofit/>
          </a:bodyPr>
          <a:lstStyle>
            <a:lvl1pPr marL="0" indent="0">
              <a:lnSpc>
                <a:spcPct val="100000"/>
              </a:lnSpc>
              <a:buFont typeface="Arial" panose="020B0604020202020204" pitchFamily="34" charset="0"/>
              <a:buNone/>
              <a:defRPr sz="105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4439760" y="6356351"/>
            <a:ext cx="710637" cy="365125"/>
          </a:xfrm>
        </p:spPr>
        <p:txBody>
          <a:bodyPr/>
          <a:lstStyle>
            <a:lvl1pPr>
              <a:defRPr sz="675"/>
            </a:lvl1pPr>
          </a:lstStyle>
          <a:p>
            <a:fld id="{08364584-A95B-4FF1-94C2-9FFD4FC4CF6C}" type="datetime1">
              <a:rPr lang="fr-CA" smtClean="0"/>
              <a:t>2023-09-11</a:t>
            </a:fld>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5371466" y="6356351"/>
            <a:ext cx="2432957" cy="365125"/>
          </a:xfrm>
        </p:spPr>
        <p:txBody>
          <a:bodyPr/>
          <a:lstStyle>
            <a:lvl1pPr>
              <a:defRPr sz="675"/>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8025493" y="6356351"/>
            <a:ext cx="489857" cy="365125"/>
          </a:xfrm>
        </p:spPr>
        <p:txBody>
          <a:bodyPr/>
          <a:lstStyle>
            <a:lvl1pPr>
              <a:defRPr sz="675"/>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5243512" y="2571236"/>
            <a:ext cx="3134678" cy="1715531"/>
          </a:xfrm>
        </p:spPr>
        <p:txBody>
          <a:bodyPr anchor="ctr">
            <a:noAutofit/>
          </a:bodyPr>
          <a:lstStyle>
            <a:lvl1pPr algn="l">
              <a:defRPr sz="2700" spc="113"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4407694"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021556" y="1671639"/>
            <a:ext cx="3833813" cy="1204912"/>
          </a:xfrm>
        </p:spPr>
        <p:txBody>
          <a:bodyPr anchor="b">
            <a:normAutofit/>
          </a:bodyPr>
          <a:lstStyle>
            <a:lvl1pPr>
              <a:defRPr lang="en-US" sz="2100" kern="1200" spc="113"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021556" y="3660774"/>
            <a:ext cx="3833813" cy="1525588"/>
          </a:xfrm>
        </p:spPr>
        <p:txBody>
          <a:bodyPr>
            <a:normAutofit/>
          </a:bodyPr>
          <a:lstStyle>
            <a:lvl1pPr marL="0" indent="0">
              <a:lnSpc>
                <a:spcPct val="100000"/>
              </a:lnSpc>
              <a:buNone/>
              <a:defRPr sz="1050" spc="38"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6822282" y="1497012"/>
            <a:ext cx="2321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5214937" y="-25401"/>
            <a:ext cx="2843213"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628650" y="6356351"/>
            <a:ext cx="2057400" cy="365125"/>
          </a:xfrm>
        </p:spPr>
        <p:txBody>
          <a:bodyPr/>
          <a:lstStyle>
            <a:lvl1pPr>
              <a:defRPr sz="675"/>
            </a:lvl1pPr>
          </a:lstStyle>
          <a:p>
            <a:fld id="{32CE6681-DB7A-4CD3-9289-07A9A7313B79}" type="datetime1">
              <a:rPr lang="fr-CA" smtClean="0"/>
              <a:t>2023-09-11</a:t>
            </a:fld>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3918348" y="6356351"/>
            <a:ext cx="1307306" cy="365125"/>
          </a:xfrm>
        </p:spPr>
        <p:txBody>
          <a:bodyPr/>
          <a:lstStyle>
            <a:lvl1pPr>
              <a:defRPr sz="675"/>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6457950" y="6356351"/>
            <a:ext cx="2057400" cy="365125"/>
          </a:xfrm>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131570" y="4156406"/>
            <a:ext cx="2354580" cy="1325563"/>
          </a:xfrm>
        </p:spPr>
        <p:txBody>
          <a:bodyPr anchor="b">
            <a:normAutofit/>
          </a:bodyPr>
          <a:lstStyle>
            <a:lvl1pPr algn="l">
              <a:defRPr lang="en-US" sz="2100" kern="1200" spc="113"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41691" y="1530636"/>
            <a:ext cx="4074903" cy="365125"/>
          </a:xfrm>
        </p:spPr>
        <p:txBody>
          <a:bodyPr>
            <a:normAutofit/>
          </a:bodyPr>
          <a:lstStyle>
            <a:lvl1pPr marL="0" indent="0">
              <a:buNone/>
              <a:defRPr lang="en-US" sz="1500" kern="1200" spc="113"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41372" y="1860060"/>
            <a:ext cx="4073978" cy="557950"/>
          </a:xfrm>
        </p:spPr>
        <p:txBody>
          <a:bodyPr>
            <a:normAutofit/>
          </a:bodyPr>
          <a:lstStyle>
            <a:lvl1pPr marL="0" indent="0">
              <a:lnSpc>
                <a:spcPct val="100000"/>
              </a:lnSpc>
              <a:buFont typeface="Arial" panose="020B0604020202020204" pitchFamily="34" charset="0"/>
              <a:buNone/>
              <a:defRPr sz="105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4441691" y="2630432"/>
            <a:ext cx="4074903" cy="365125"/>
          </a:xfrm>
        </p:spPr>
        <p:txBody>
          <a:bodyPr>
            <a:normAutofit/>
          </a:bodyPr>
          <a:lstStyle>
            <a:lvl1pPr marL="0" indent="0">
              <a:buNone/>
              <a:defRPr lang="en-US" sz="1500" kern="1200" spc="113"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4441372" y="2959856"/>
            <a:ext cx="4073978" cy="557950"/>
          </a:xfrm>
        </p:spPr>
        <p:txBody>
          <a:bodyPr>
            <a:normAutofit/>
          </a:bodyPr>
          <a:lstStyle>
            <a:lvl1pPr marL="0" indent="0">
              <a:lnSpc>
                <a:spcPct val="100000"/>
              </a:lnSpc>
              <a:buFont typeface="Arial" panose="020B0604020202020204" pitchFamily="34" charset="0"/>
              <a:buNone/>
              <a:defRPr sz="105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4441691" y="3730228"/>
            <a:ext cx="4074903" cy="365125"/>
          </a:xfrm>
        </p:spPr>
        <p:txBody>
          <a:bodyPr>
            <a:normAutofit/>
          </a:bodyPr>
          <a:lstStyle>
            <a:lvl1pPr marL="0" indent="0">
              <a:buNone/>
              <a:defRPr lang="en-US" sz="1500" kern="1200" spc="113"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4441372" y="4059652"/>
            <a:ext cx="4073978" cy="557950"/>
          </a:xfrm>
        </p:spPr>
        <p:txBody>
          <a:bodyPr>
            <a:normAutofit/>
          </a:bodyPr>
          <a:lstStyle>
            <a:lvl1pPr marL="0" indent="0">
              <a:lnSpc>
                <a:spcPct val="100000"/>
              </a:lnSpc>
              <a:buFont typeface="Arial" panose="020B0604020202020204" pitchFamily="34" charset="0"/>
              <a:buNone/>
              <a:defRPr sz="105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4440080" y="4830025"/>
            <a:ext cx="4074903" cy="365125"/>
          </a:xfrm>
        </p:spPr>
        <p:txBody>
          <a:bodyPr>
            <a:normAutofit/>
          </a:bodyPr>
          <a:lstStyle>
            <a:lvl1pPr marL="0" indent="0">
              <a:buNone/>
              <a:defRPr lang="en-US" sz="1500" kern="1200" spc="113"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4439761" y="5159449"/>
            <a:ext cx="4073978" cy="557950"/>
          </a:xfrm>
        </p:spPr>
        <p:txBody>
          <a:bodyPr>
            <a:normAutofit/>
          </a:bodyPr>
          <a:lstStyle>
            <a:lvl1pPr marL="0" indent="0">
              <a:lnSpc>
                <a:spcPct val="100000"/>
              </a:lnSpc>
              <a:buFont typeface="Arial" panose="020B0604020202020204" pitchFamily="34" charset="0"/>
              <a:buNone/>
              <a:defRPr sz="105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4439760" y="6356351"/>
            <a:ext cx="710637" cy="365125"/>
          </a:xfrm>
        </p:spPr>
        <p:txBody>
          <a:bodyPr/>
          <a:lstStyle>
            <a:lvl1pPr>
              <a:defRPr sz="675"/>
            </a:lvl1pPr>
          </a:lstStyle>
          <a:p>
            <a:fld id="{4878A62F-C068-4C8C-98FE-247694BF0B31}" type="datetime1">
              <a:rPr lang="fr-CA" smtClean="0"/>
              <a:t>2023-09-11</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5371466" y="6356351"/>
            <a:ext cx="2432957" cy="365125"/>
          </a:xfrm>
        </p:spPr>
        <p:txBody>
          <a:bodyPr/>
          <a:lstStyle>
            <a:lvl1pPr>
              <a:defRPr sz="675"/>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8025493" y="6356351"/>
            <a:ext cx="489857" cy="365125"/>
          </a:xfrm>
        </p:spPr>
        <p:txBody>
          <a:bodyPr/>
          <a:lstStyle>
            <a:lvl1pPr>
              <a:defRPr sz="675"/>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3522" y="-1"/>
            <a:ext cx="3672551"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413867" y="892178"/>
            <a:ext cx="6316266" cy="1325563"/>
          </a:xfrm>
        </p:spPr>
        <p:txBody>
          <a:bodyPr>
            <a:normAutofit/>
          </a:bodyPr>
          <a:lstStyle>
            <a:lvl1pPr algn="ctr">
              <a:defRPr lang="en-US" sz="2100" kern="1200" spc="113"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114425" y="2563124"/>
            <a:ext cx="3023959" cy="365125"/>
          </a:xfrm>
        </p:spPr>
        <p:txBody>
          <a:bodyPr>
            <a:normAutofit/>
          </a:bodyPr>
          <a:lstStyle>
            <a:lvl1pPr marL="0" indent="0" algn="ctr">
              <a:buNone/>
              <a:defRPr lang="en-US" sz="1500" kern="1200" spc="113"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114248" y="3070348"/>
            <a:ext cx="3023273" cy="1057308"/>
          </a:xfrm>
        </p:spPr>
        <p:txBody>
          <a:bodyPr>
            <a:normAutofit/>
          </a:bodyPr>
          <a:lstStyle>
            <a:lvl1pPr marL="0" indent="0" algn="ctr">
              <a:lnSpc>
                <a:spcPct val="100000"/>
              </a:lnSpc>
              <a:buFont typeface="Arial" panose="020B0604020202020204" pitchFamily="34" charset="0"/>
              <a:buNone/>
              <a:defRPr sz="105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5004753" y="2563124"/>
            <a:ext cx="3023959" cy="365125"/>
          </a:xfrm>
        </p:spPr>
        <p:txBody>
          <a:bodyPr>
            <a:normAutofit/>
          </a:bodyPr>
          <a:lstStyle>
            <a:lvl1pPr marL="0" indent="0" algn="ctr">
              <a:buNone/>
              <a:defRPr lang="en-US" sz="1500" kern="1200" spc="113" baseline="0" dirty="0">
                <a:solidFill>
                  <a:schemeClr val="bg1"/>
                </a:solidFill>
                <a:latin typeface="+mj-lt"/>
                <a:ea typeface="+mj-ea"/>
                <a:cs typeface="+mj-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5004857" y="3070348"/>
            <a:ext cx="3023273" cy="1057308"/>
          </a:xfrm>
        </p:spPr>
        <p:txBody>
          <a:bodyPr>
            <a:normAutofit/>
          </a:bodyPr>
          <a:lstStyle>
            <a:lvl1pPr marL="0" indent="0" algn="ctr">
              <a:lnSpc>
                <a:spcPct val="100000"/>
              </a:lnSpc>
              <a:buFont typeface="Arial" panose="020B0604020202020204" pitchFamily="34" charset="0"/>
              <a:buNone/>
              <a:defRPr sz="105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114425" y="4319432"/>
            <a:ext cx="3023959" cy="365125"/>
          </a:xfrm>
        </p:spPr>
        <p:txBody>
          <a:bodyPr>
            <a:normAutofit/>
          </a:bodyPr>
          <a:lstStyle>
            <a:lvl1pPr marL="0" indent="0" algn="ctr">
              <a:buNone/>
              <a:defRPr lang="en-US" sz="1500" kern="1200" spc="113" baseline="0" dirty="0">
                <a:solidFill>
                  <a:schemeClr val="bg1"/>
                </a:solidFill>
                <a:latin typeface="+mj-lt"/>
                <a:ea typeface="+mj-ea"/>
                <a:cs typeface="+mj-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114809" y="4826656"/>
            <a:ext cx="3023273" cy="1057308"/>
          </a:xfrm>
        </p:spPr>
        <p:txBody>
          <a:bodyPr>
            <a:normAutofit/>
          </a:bodyPr>
          <a:lstStyle>
            <a:lvl1pPr marL="0" indent="0" algn="ctr">
              <a:lnSpc>
                <a:spcPct val="100000"/>
              </a:lnSpc>
              <a:buFont typeface="Arial" panose="020B0604020202020204" pitchFamily="34" charset="0"/>
              <a:buNone/>
              <a:defRPr sz="105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5004473" y="4319432"/>
            <a:ext cx="3023959" cy="365125"/>
          </a:xfrm>
        </p:spPr>
        <p:txBody>
          <a:bodyPr>
            <a:normAutofit/>
          </a:bodyPr>
          <a:lstStyle>
            <a:lvl1pPr marL="0" indent="0" algn="ctr">
              <a:buNone/>
              <a:defRPr lang="en-US" sz="1500" kern="1200" spc="113" baseline="0" dirty="0">
                <a:solidFill>
                  <a:schemeClr val="bg1"/>
                </a:solidFill>
                <a:latin typeface="+mj-lt"/>
                <a:ea typeface="+mj-ea"/>
                <a:cs typeface="+mj-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5004857" y="4826656"/>
            <a:ext cx="3023273" cy="1057308"/>
          </a:xfrm>
        </p:spPr>
        <p:txBody>
          <a:bodyPr>
            <a:normAutofit/>
          </a:bodyPr>
          <a:lstStyle>
            <a:lvl1pPr marL="0" indent="0" algn="ctr">
              <a:lnSpc>
                <a:spcPct val="100000"/>
              </a:lnSpc>
              <a:buFont typeface="Arial" panose="020B0604020202020204" pitchFamily="34" charset="0"/>
              <a:buNone/>
              <a:defRPr sz="105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F5D0857C-9475-4849-82A3-677148F03309}" type="datetime1">
              <a:rPr lang="fr-CA" smtClean="0"/>
              <a:t>2023-09-11</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6516291" y="1"/>
            <a:ext cx="2627709"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7290708" y="0"/>
            <a:ext cx="1853293"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1585413" y="0"/>
            <a:ext cx="7558587"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sz="1350"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628650" y="5509419"/>
            <a:ext cx="3061607" cy="585788"/>
          </a:xfrm>
        </p:spPr>
        <p:txBody>
          <a:bodyPr>
            <a:normAutofit/>
          </a:bodyPr>
          <a:lstStyle>
            <a:lvl1pPr>
              <a:defRPr lang="en-US" sz="2100" kern="1200" cap="all" spc="113"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11239" y="1481138"/>
            <a:ext cx="1606323" cy="514350"/>
          </a:xfrm>
        </p:spPr>
        <p:txBody>
          <a:bodyPr anchor="ctr">
            <a:noAutofit/>
          </a:bodyPr>
          <a:lstStyle>
            <a:lvl1pPr marL="0" indent="0" algn="r">
              <a:buNone/>
              <a:defRPr sz="1200" cap="all" spc="113"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535781" y="2557463"/>
            <a:ext cx="1606323" cy="514350"/>
          </a:xfrm>
        </p:spPr>
        <p:txBody>
          <a:bodyPr anchor="ctr">
            <a:noAutofit/>
          </a:bodyPr>
          <a:lstStyle>
            <a:lvl1pPr marL="0" indent="0" algn="r">
              <a:buNone/>
              <a:defRPr sz="1200" cap="all" spc="113"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990600" y="3633788"/>
            <a:ext cx="1606323" cy="514350"/>
          </a:xfrm>
        </p:spPr>
        <p:txBody>
          <a:bodyPr anchor="ctr">
            <a:noAutofit/>
          </a:bodyPr>
          <a:lstStyle>
            <a:lvl1pPr marL="0" indent="0" algn="r">
              <a:buNone/>
              <a:defRPr sz="1200" cap="all" spc="113"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428750" y="4710114"/>
            <a:ext cx="1606323" cy="514350"/>
          </a:xfrm>
        </p:spPr>
        <p:txBody>
          <a:bodyPr anchor="ctr">
            <a:noAutofit/>
          </a:bodyPr>
          <a:lstStyle>
            <a:lvl1pPr marL="0" indent="0" algn="r">
              <a:buNone/>
              <a:defRPr sz="1200" cap="all" spc="113"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3301152" y="1594478"/>
            <a:ext cx="4154321" cy="1010842"/>
          </a:xfrm>
        </p:spPr>
        <p:txBody>
          <a:bodyPr anchor="t">
            <a:normAutofit/>
          </a:bodyPr>
          <a:lstStyle>
            <a:lvl1pPr marL="0" indent="0" algn="l">
              <a:lnSpc>
                <a:spcPct val="100000"/>
              </a:lnSpc>
              <a:buNone/>
              <a:defRPr sz="1050" spc="38"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3739522" y="2673328"/>
            <a:ext cx="4154321" cy="1010842"/>
          </a:xfrm>
        </p:spPr>
        <p:txBody>
          <a:bodyPr anchor="t">
            <a:normAutofit/>
          </a:bodyPr>
          <a:lstStyle>
            <a:lvl1pPr marL="0" indent="0" algn="l">
              <a:lnSpc>
                <a:spcPct val="100000"/>
              </a:lnSpc>
              <a:buNone/>
              <a:defRPr sz="1050" spc="38"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4182703" y="3755394"/>
            <a:ext cx="4154321" cy="1010842"/>
          </a:xfrm>
        </p:spPr>
        <p:txBody>
          <a:bodyPr anchor="t">
            <a:normAutofit/>
          </a:bodyPr>
          <a:lstStyle>
            <a:lvl1pPr marL="0" indent="0" algn="l">
              <a:lnSpc>
                <a:spcPct val="100000"/>
              </a:lnSpc>
              <a:buNone/>
              <a:defRPr sz="1050" spc="38"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4631460" y="4824430"/>
            <a:ext cx="4154321" cy="1010842"/>
          </a:xfrm>
        </p:spPr>
        <p:txBody>
          <a:bodyPr anchor="t">
            <a:normAutofit/>
          </a:bodyPr>
          <a:lstStyle>
            <a:lvl1pPr marL="0" indent="0" algn="l">
              <a:lnSpc>
                <a:spcPct val="100000"/>
              </a:lnSpc>
              <a:buNone/>
              <a:defRPr sz="1050" spc="38"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3265137" y="5023933"/>
            <a:ext cx="1134908"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2819938" y="3948451"/>
            <a:ext cx="1134908"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2380090" y="2872686"/>
            <a:ext cx="1134908"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1939698" y="1796083"/>
            <a:ext cx="1134908"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675">
                <a:solidFill>
                  <a:srgbClr val="898989"/>
                </a:solidFill>
              </a:defRPr>
            </a:lvl1pPr>
          </a:lstStyle>
          <a:p>
            <a:fld id="{8CF6E32F-6FE7-4AD5-9428-73DF409324B7}" type="datetime1">
              <a:rPr lang="fr-CA" smtClean="0"/>
              <a:t>2023-09-11</a:t>
            </a:fld>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4631459" y="6356351"/>
            <a:ext cx="1356534" cy="365125"/>
          </a:xfrm>
        </p:spPr>
        <p:txBody>
          <a:bodyPr/>
          <a:lstStyle>
            <a:lvl1pPr>
              <a:defRPr sz="675"/>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8108156" y="6356351"/>
            <a:ext cx="407194" cy="365125"/>
          </a:xfrm>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4116612" y="0"/>
            <a:ext cx="5027389"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000125" y="1020446"/>
            <a:ext cx="2378869" cy="1325563"/>
          </a:xfrm>
        </p:spPr>
        <p:txBody>
          <a:bodyPr anchor="b">
            <a:normAutofit/>
          </a:bodyPr>
          <a:lstStyle>
            <a:lvl1pPr>
              <a:defRPr sz="2100" spc="113"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000125" y="2924176"/>
            <a:ext cx="2378869" cy="2519363"/>
          </a:xfrm>
        </p:spPr>
        <p:txBody>
          <a:bodyPr>
            <a:normAutofit/>
          </a:bodyPr>
          <a:lstStyle>
            <a:lvl1pPr marL="0" indent="0">
              <a:lnSpc>
                <a:spcPct val="120000"/>
              </a:lnSpc>
              <a:spcBef>
                <a:spcPts val="750"/>
              </a:spcBef>
              <a:buNone/>
              <a:defRPr sz="1050" baseline="0">
                <a:solidFill>
                  <a:schemeClr val="bg1"/>
                </a:solidFill>
              </a:defRPr>
            </a:lvl1pPr>
            <a:lvl2pPr marL="342900" indent="0">
              <a:lnSpc>
                <a:spcPct val="120000"/>
              </a:lnSpc>
              <a:spcBef>
                <a:spcPts val="750"/>
              </a:spcBef>
              <a:buNone/>
              <a:defRPr sz="1050" baseline="0">
                <a:solidFill>
                  <a:schemeClr val="bg1"/>
                </a:solidFill>
              </a:defRPr>
            </a:lvl2pPr>
            <a:lvl3pPr marL="685800" indent="0">
              <a:lnSpc>
                <a:spcPct val="120000"/>
              </a:lnSpc>
              <a:spcBef>
                <a:spcPts val="750"/>
              </a:spcBef>
              <a:buNone/>
              <a:defRPr sz="1050" baseline="0">
                <a:solidFill>
                  <a:schemeClr val="bg1"/>
                </a:solidFill>
              </a:defRPr>
            </a:lvl3pPr>
            <a:lvl4pPr marL="1028700" indent="0">
              <a:lnSpc>
                <a:spcPct val="120000"/>
              </a:lnSpc>
              <a:spcBef>
                <a:spcPts val="750"/>
              </a:spcBef>
              <a:buNone/>
              <a:defRPr sz="1050" baseline="0">
                <a:solidFill>
                  <a:schemeClr val="bg1"/>
                </a:solidFill>
              </a:defRPr>
            </a:lvl4pPr>
            <a:lvl5pPr marL="1371600" indent="0">
              <a:lnSpc>
                <a:spcPct val="120000"/>
              </a:lnSpc>
              <a:spcBef>
                <a:spcPts val="750"/>
              </a:spcBef>
              <a:buNone/>
              <a:defRPr sz="105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000125" y="6356351"/>
            <a:ext cx="738868" cy="365125"/>
          </a:xfrm>
        </p:spPr>
        <p:txBody>
          <a:bodyPr/>
          <a:lstStyle>
            <a:lvl1pPr>
              <a:defRPr sz="675"/>
            </a:lvl1pPr>
          </a:lstStyle>
          <a:p>
            <a:fld id="{8BB45313-3629-4087-B1BB-A94C0C4D80F2}" type="datetime1">
              <a:rPr lang="fr-CA" smtClean="0"/>
              <a:t>2023-09-11</a:t>
            </a:fld>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002414" y="6356350"/>
            <a:ext cx="1862132" cy="365125"/>
          </a:xfrm>
        </p:spPr>
        <p:txBody>
          <a:bodyPr/>
          <a:lstStyle>
            <a:lvl1pPr>
              <a:defRPr sz="675"/>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4152229" y="6356351"/>
            <a:ext cx="740664" cy="365125"/>
          </a:xfrm>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812031" y="4434840"/>
            <a:ext cx="3706328" cy="1122202"/>
          </a:xfrm>
        </p:spPr>
        <p:txBody>
          <a:bodyPr anchor="b">
            <a:noAutofit/>
          </a:bodyPr>
          <a:lstStyle>
            <a:lvl1pPr algn="l">
              <a:defRPr sz="2700" cap="all" spc="113"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812031" y="5586890"/>
            <a:ext cx="3706328" cy="396660"/>
          </a:xfrm>
        </p:spPr>
        <p:txBody>
          <a:bodyPr>
            <a:normAutofit/>
          </a:bodyPr>
          <a:lstStyle>
            <a:lvl1pPr marL="0" indent="0" algn="l">
              <a:lnSpc>
                <a:spcPct val="100000"/>
              </a:lnSpc>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1"/>
            <a:ext cx="7116234"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4107656" y="1671639"/>
            <a:ext cx="3833813" cy="1204912"/>
          </a:xfrm>
        </p:spPr>
        <p:txBody>
          <a:bodyPr anchor="b">
            <a:normAutofit/>
          </a:bodyPr>
          <a:lstStyle>
            <a:lvl1pPr>
              <a:defRPr lang="en-US" sz="2100" kern="1200" cap="all" spc="113"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4107656" y="3682546"/>
            <a:ext cx="3833813" cy="1525588"/>
          </a:xfrm>
        </p:spPr>
        <p:txBody>
          <a:bodyPr anchor="b">
            <a:normAutofit/>
          </a:bodyPr>
          <a:lstStyle>
            <a:lvl1pPr marL="0" indent="0">
              <a:lnSpc>
                <a:spcPct val="100000"/>
              </a:lnSpc>
              <a:buNone/>
              <a:defRPr sz="1050" spc="38"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1"/>
            <a:ext cx="3571875"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1978819" y="1"/>
            <a:ext cx="1593057"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628650" y="6356351"/>
            <a:ext cx="2057400" cy="365125"/>
          </a:xfrm>
        </p:spPr>
        <p:txBody>
          <a:bodyPr/>
          <a:lstStyle>
            <a:lvl1pPr>
              <a:defRPr sz="675"/>
            </a:lvl1pPr>
          </a:lstStyle>
          <a:p>
            <a:fld id="{14D68D9B-3D4F-42C3-BB8A-6E575F0BC04F}" type="datetime1">
              <a:rPr lang="fr-CA" smtClean="0"/>
              <a:t>2023-09-11</a:t>
            </a:fld>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3028950" y="6356351"/>
            <a:ext cx="3086100" cy="365125"/>
          </a:xfrm>
        </p:spPr>
        <p:txBody>
          <a:bodyPr/>
          <a:lstStyle>
            <a:lvl1pPr>
              <a:defRPr sz="675"/>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6457950" y="6356351"/>
            <a:ext cx="2057400" cy="365125"/>
          </a:xfrm>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225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100" kern="1200" spc="113"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675"/>
            </a:lvl1pPr>
          </a:lstStyle>
          <a:p>
            <a:fld id="{0184A055-CF06-4F8A-8121-D898AEE2861C}" type="datetime1">
              <a:rPr lang="fr-CA" smtClean="0"/>
              <a:t>2023-09-11</a:t>
            </a:fld>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675"/>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19431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528638"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628650" y="2138363"/>
            <a:ext cx="78867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9143999"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100" kern="1200" spc="113" baseline="0" dirty="0">
                <a:solidFill>
                  <a:schemeClr val="tx1"/>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685799" y="3354712"/>
            <a:ext cx="548640" cy="457200"/>
          </a:xfrm>
        </p:spPr>
        <p:txBody>
          <a:bodyPr anchor="ctr"/>
          <a:lstStyle>
            <a:lvl1pPr marL="0" indent="0" algn="l">
              <a:buNone/>
              <a:defRPr sz="1050" b="1">
                <a:solidFill>
                  <a:schemeClr val="tx1"/>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474470"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065410"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2656350"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3247290"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3838230"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4429170"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5020110"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5611050"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6201990"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6792930"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7383870"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7974814" y="3502152"/>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685800" y="4292468"/>
            <a:ext cx="548640" cy="457200"/>
          </a:xfrm>
        </p:spPr>
        <p:txBody>
          <a:bodyPr anchor="ctr"/>
          <a:lstStyle>
            <a:lvl1pPr marL="0" indent="0" algn="l">
              <a:buNone/>
              <a:defRPr sz="1050" b="1">
                <a:solidFill>
                  <a:schemeClr val="tx1"/>
                </a:solidFill>
                <a:latin typeface="+mj-lt"/>
              </a:defRPr>
            </a:lvl1pPr>
          </a:lstStyle>
          <a:p>
            <a:pPr lvl="0"/>
            <a:r>
              <a:rPr lang="en-US" noProof="0" dirty="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477436"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068202"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2658967"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3249732"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3840497"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4431263"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5022028"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5612793"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6203558"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6794324"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7385089"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7975854" y="4425696"/>
            <a:ext cx="480060" cy="201776"/>
          </a:xfrm>
        </p:spPr>
        <p:txBody>
          <a:bodyPr>
            <a:noAutofit/>
          </a:bodyPr>
          <a:lstStyle>
            <a:lvl1pPr marL="0" indent="0" algn="ctr">
              <a:buNone/>
              <a:defRPr sz="750">
                <a:solidFill>
                  <a:schemeClr val="tx1"/>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697230" y="4034785"/>
            <a:ext cx="774954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628650" y="6356351"/>
            <a:ext cx="2057400" cy="365125"/>
          </a:xfrm>
        </p:spPr>
        <p:txBody>
          <a:bodyPr/>
          <a:lstStyle>
            <a:lvl1pPr>
              <a:defRPr sz="675"/>
            </a:lvl1pPr>
          </a:lstStyle>
          <a:p>
            <a:fld id="{0309EFB3-6162-4762-BC2B-F67AA120AB7F}" type="datetime1">
              <a:rPr lang="fr-CA" noProof="0" smtClean="0"/>
              <a:t>2023-09-11</a:t>
            </a:fld>
            <a:endParaRPr lang="en-US" noProof="0"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3028950" y="6356351"/>
            <a:ext cx="3086100" cy="365125"/>
          </a:xfrm>
        </p:spPr>
        <p:txBody>
          <a:bodyPr/>
          <a:lstStyle>
            <a:lvl1pPr>
              <a:defRPr sz="675"/>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6457950" y="6356351"/>
            <a:ext cx="2057400" cy="365125"/>
          </a:xfrm>
        </p:spPr>
        <p:txBody>
          <a:bodyPr/>
          <a:lstStyle>
            <a:lvl1pPr>
              <a:defRPr sz="675"/>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100" kern="1200" spc="113"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561562" y="1361938"/>
            <a:ext cx="5074444" cy="496888"/>
          </a:xfrm>
        </p:spPr>
        <p:txBody>
          <a:bodyPr>
            <a:noAutofit/>
          </a:bodyPr>
          <a:lstStyle>
            <a:lvl1pPr marL="0" indent="0">
              <a:buNone/>
              <a:defRPr sz="1350"/>
            </a:lvl1pPr>
            <a:lvl2pPr marL="342900" indent="0">
              <a:buNone/>
              <a:defRPr sz="1350"/>
            </a:lvl2pPr>
            <a:lvl3pPr marL="685800" indent="0">
              <a:buNone/>
              <a:defRPr sz="1200"/>
            </a:lvl3pPr>
            <a:lvl4pPr marL="1028700" indent="0">
              <a:buNone/>
              <a:defRPr sz="1050"/>
            </a:lvl4pPr>
            <a:lvl5pPr marL="1371600" indent="0">
              <a:buNone/>
              <a:defRPr sz="105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628650" y="2286002"/>
            <a:ext cx="4570703"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5893594" y="2284624"/>
            <a:ext cx="2360499" cy="306388"/>
          </a:xfrm>
        </p:spPr>
        <p:txBody>
          <a:bodyPr>
            <a:noAutofit/>
          </a:bodyPr>
          <a:lstStyle>
            <a:lvl1pPr marL="0" indent="0">
              <a:buNone/>
              <a:defRPr sz="1050" cap="all" spc="113" baseline="0">
                <a:solidFill>
                  <a:schemeClr val="tx1"/>
                </a:solidFill>
                <a:latin typeface="+mj-lt"/>
              </a:defRPr>
            </a:lvl1pPr>
            <a:lvl2pPr marL="342900" indent="0">
              <a:buNone/>
              <a:defRPr sz="1050"/>
            </a:lvl2pPr>
            <a:lvl3pPr marL="685800" indent="0">
              <a:buNone/>
              <a:defRPr sz="900"/>
            </a:lvl3pPr>
            <a:lvl4pPr marL="1028700" indent="0">
              <a:buNone/>
              <a:defRPr sz="825"/>
            </a:lvl4pPr>
            <a:lvl5pPr marL="1371600" indent="0">
              <a:buNone/>
              <a:defRPr sz="825"/>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5893594" y="2779714"/>
            <a:ext cx="2361010" cy="3095625"/>
          </a:xfrm>
        </p:spPr>
        <p:txBody>
          <a:bodyPr>
            <a:normAutofit/>
          </a:bodyPr>
          <a:lstStyle>
            <a:lvl1pPr marL="0" indent="0">
              <a:buNone/>
              <a:defRPr sz="900">
                <a:solidFill>
                  <a:schemeClr val="tx1">
                    <a:lumMod val="65000"/>
                    <a:lumOff val="35000"/>
                  </a:schemeClr>
                </a:solidFill>
              </a:defRPr>
            </a:lvl1pPr>
            <a:lvl2pPr marL="342900" indent="0">
              <a:buNone/>
              <a:defRPr sz="825">
                <a:solidFill>
                  <a:schemeClr val="tx1">
                    <a:lumMod val="65000"/>
                    <a:lumOff val="35000"/>
                  </a:schemeClr>
                </a:solidFill>
              </a:defRPr>
            </a:lvl2pPr>
            <a:lvl3pPr marL="685800" indent="0">
              <a:buNone/>
              <a:defRPr sz="788">
                <a:solidFill>
                  <a:schemeClr val="tx1">
                    <a:lumMod val="65000"/>
                    <a:lumOff val="35000"/>
                  </a:schemeClr>
                </a:solidFill>
              </a:defRPr>
            </a:lvl3pPr>
            <a:lvl4pPr marL="1028700" indent="0">
              <a:buNone/>
              <a:defRPr sz="750">
                <a:solidFill>
                  <a:schemeClr val="tx1">
                    <a:lumMod val="65000"/>
                    <a:lumOff val="35000"/>
                  </a:schemeClr>
                </a:solidFill>
              </a:defRPr>
            </a:lvl4pPr>
            <a:lvl5pPr marL="1371600" indent="0">
              <a:buNone/>
              <a:defRPr sz="75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675"/>
            </a:lvl1pPr>
          </a:lstStyle>
          <a:p>
            <a:fld id="{372E1716-3B6D-4941-A56F-766EA6C81E8E}" type="datetime1">
              <a:rPr lang="fr-CA" smtClean="0"/>
              <a:t>2023-09-11</a:t>
            </a:fld>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675"/>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4081416"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4440127" y="1152772"/>
            <a:ext cx="4073978" cy="846301"/>
          </a:xfrm>
        </p:spPr>
        <p:txBody>
          <a:bodyPr anchor="t">
            <a:normAutofit/>
          </a:bodyPr>
          <a:lstStyle>
            <a:lvl1pPr>
              <a:defRPr lang="en-US" sz="2100" kern="1200" cap="all" spc="113"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4441691" y="2469516"/>
            <a:ext cx="4074903" cy="365125"/>
          </a:xfrm>
        </p:spPr>
        <p:txBody>
          <a:bodyPr>
            <a:normAutofit/>
          </a:bodyPr>
          <a:lstStyle>
            <a:lvl1pPr marL="0" indent="0">
              <a:buNone/>
              <a:defRPr lang="en-US" sz="1500" kern="1200" cap="all" spc="113"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4441372" y="2798940"/>
            <a:ext cx="4073978" cy="557950"/>
          </a:xfrm>
        </p:spPr>
        <p:txBody>
          <a:bodyPr>
            <a:normAutofit/>
          </a:bodyPr>
          <a:lstStyle>
            <a:lvl1pPr marL="0" indent="0">
              <a:lnSpc>
                <a:spcPct val="100000"/>
              </a:lnSpc>
              <a:buFont typeface="Arial" panose="020B0604020202020204" pitchFamily="34" charset="0"/>
              <a:buNone/>
              <a:defRPr sz="105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4441691" y="3569311"/>
            <a:ext cx="4074903" cy="365125"/>
          </a:xfrm>
        </p:spPr>
        <p:txBody>
          <a:bodyPr>
            <a:normAutofit/>
          </a:bodyPr>
          <a:lstStyle>
            <a:lvl1pPr marL="0" indent="0">
              <a:buNone/>
              <a:defRPr lang="en-US" sz="1500" kern="1200" cap="all" spc="113"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4441372" y="3898736"/>
            <a:ext cx="4073978" cy="557950"/>
          </a:xfrm>
        </p:spPr>
        <p:txBody>
          <a:bodyPr>
            <a:normAutofit/>
          </a:bodyPr>
          <a:lstStyle>
            <a:lvl1pPr marL="0" indent="0">
              <a:lnSpc>
                <a:spcPct val="100000"/>
              </a:lnSpc>
              <a:buFont typeface="Arial" panose="020B0604020202020204" pitchFamily="34" charset="0"/>
              <a:buNone/>
              <a:defRPr sz="105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4441691" y="4669108"/>
            <a:ext cx="4074903" cy="365125"/>
          </a:xfrm>
        </p:spPr>
        <p:txBody>
          <a:bodyPr>
            <a:normAutofit/>
          </a:bodyPr>
          <a:lstStyle>
            <a:lvl1pPr marL="0" indent="0">
              <a:buNone/>
              <a:defRPr lang="en-US" sz="1500" kern="1200" cap="all" spc="113"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4441372" y="4998532"/>
            <a:ext cx="4073978" cy="557950"/>
          </a:xfrm>
        </p:spPr>
        <p:txBody>
          <a:bodyPr>
            <a:normAutofit/>
          </a:bodyPr>
          <a:lstStyle>
            <a:lvl1pPr marL="0" indent="0">
              <a:lnSpc>
                <a:spcPct val="100000"/>
              </a:lnSpc>
              <a:buFont typeface="Arial" panose="020B0604020202020204" pitchFamily="34" charset="0"/>
              <a:buNone/>
              <a:defRPr sz="105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628650" y="6356351"/>
            <a:ext cx="2057400" cy="365125"/>
          </a:xfrm>
        </p:spPr>
        <p:txBody>
          <a:bodyPr/>
          <a:lstStyle>
            <a:lvl1pPr>
              <a:defRPr sz="675"/>
            </a:lvl1pPr>
          </a:lstStyle>
          <a:p>
            <a:fld id="{BB7B565D-B58C-4A5C-B15B-60EB9885B032}" type="datetime1">
              <a:rPr lang="fr-CA" smtClean="0"/>
              <a:t>2023-09-11</a:t>
            </a:fld>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3028950" y="6356351"/>
            <a:ext cx="3086100" cy="365125"/>
          </a:xfrm>
        </p:spPr>
        <p:txBody>
          <a:bodyPr/>
          <a:lstStyle>
            <a:lvl1pPr>
              <a:defRPr sz="675"/>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6457950" y="6356351"/>
            <a:ext cx="2057400" cy="365125"/>
          </a:xfrm>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225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200275" y="892178"/>
            <a:ext cx="6316266" cy="1325563"/>
          </a:xfrm>
        </p:spPr>
        <p:txBody>
          <a:bodyPr>
            <a:normAutofit/>
          </a:bodyPr>
          <a:lstStyle>
            <a:lvl1pPr>
              <a:defRPr lang="en-US" sz="2100" kern="1200" spc="113"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200275" y="2776936"/>
            <a:ext cx="2943225" cy="823912"/>
          </a:xfrm>
        </p:spPr>
        <p:txBody>
          <a:bodyPr anchor="b">
            <a:noAutofit/>
          </a:bodyPr>
          <a:lstStyle>
            <a:lvl1pPr marL="0" indent="0">
              <a:buNone/>
              <a:defRPr lang="en-US" sz="150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200275" y="3834607"/>
            <a:ext cx="2943225"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5557630" y="2776936"/>
            <a:ext cx="2957720" cy="823912"/>
          </a:xfrm>
        </p:spPr>
        <p:txBody>
          <a:bodyPr anchor="b">
            <a:noAutofit/>
          </a:bodyPr>
          <a:lstStyle>
            <a:lvl1pPr marL="0" indent="0">
              <a:buNone/>
              <a:defRPr lang="en-US" sz="150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5557630" y="3834607"/>
            <a:ext cx="2957720"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fld id="{BB5AFAD0-5ECA-4C88-9ECF-2A4D2624B319}" type="datetime1">
              <a:rPr lang="fr-CA" smtClean="0"/>
              <a:t>2023-09-11</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19339" y="0"/>
            <a:ext cx="3276023"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cap="all" spc="113"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8856" y="2358007"/>
            <a:ext cx="18288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750469" y="2531837"/>
            <a:ext cx="1643063"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259206" y="2421056"/>
            <a:ext cx="1743075"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47892" y="3064615"/>
            <a:ext cx="930728" cy="823912"/>
          </a:xfrm>
        </p:spPr>
        <p:txBody>
          <a:bodyPr anchor="ctr">
            <a:noAutofit/>
          </a:bodyPr>
          <a:lstStyle>
            <a:lvl1pPr marL="0" indent="0" algn="ctr">
              <a:buNone/>
              <a:defRPr lang="en-US" sz="3000" kern="1200" cap="all" spc="113" baseline="0" dirty="0" smtClean="0">
                <a:solidFill>
                  <a:schemeClr val="bg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4106636" y="3064615"/>
            <a:ext cx="930728" cy="823912"/>
          </a:xfrm>
        </p:spPr>
        <p:txBody>
          <a:bodyPr anchor="ctr">
            <a:noAutofit/>
          </a:bodyPr>
          <a:lstStyle>
            <a:lvl1pPr marL="0" indent="0" algn="ctr">
              <a:buNone/>
              <a:defRPr lang="en-US" sz="3000" kern="1200" cap="all" spc="113" baseline="0" dirty="0" smtClean="0">
                <a:solidFill>
                  <a:schemeClr val="bg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6665381" y="3064615"/>
            <a:ext cx="930728" cy="823912"/>
          </a:xfrm>
        </p:spPr>
        <p:txBody>
          <a:bodyPr anchor="ctr">
            <a:noAutofit/>
          </a:bodyPr>
          <a:lstStyle>
            <a:lvl1pPr marL="0" indent="0" algn="ctr">
              <a:buNone/>
              <a:defRPr lang="en-US" sz="3000" kern="1200" cap="all" spc="113" baseline="0" dirty="0" smtClean="0">
                <a:solidFill>
                  <a:schemeClr val="bg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47274" y="4824189"/>
            <a:ext cx="2343070" cy="462927"/>
          </a:xfrm>
        </p:spPr>
        <p:txBody>
          <a:bodyPr>
            <a:noAutofit/>
          </a:bodyPr>
          <a:lstStyle>
            <a:lvl1pPr marL="0" indent="0" algn="ctr">
              <a:lnSpc>
                <a:spcPct val="100000"/>
              </a:lnSpc>
              <a:buNone/>
              <a:defRPr sz="1500" cap="all" spc="38" baseline="0">
                <a:solidFill>
                  <a:schemeClr val="bg1"/>
                </a:solidFill>
              </a:defRPr>
            </a:lvl1pPr>
            <a:lvl2pPr marL="342900" indent="0">
              <a:lnSpc>
                <a:spcPct val="100000"/>
              </a:lnSpc>
              <a:buNone/>
              <a:defRPr sz="1050" spc="38" baseline="0">
                <a:solidFill>
                  <a:schemeClr val="bg1"/>
                </a:solidFill>
              </a:defRPr>
            </a:lvl2pPr>
            <a:lvl3pPr marL="685800" indent="0">
              <a:lnSpc>
                <a:spcPct val="100000"/>
              </a:lnSpc>
              <a:buNone/>
              <a:defRPr sz="1050" spc="38" baseline="0">
                <a:solidFill>
                  <a:schemeClr val="bg1"/>
                </a:solidFill>
              </a:defRPr>
            </a:lvl3pPr>
            <a:lvl4pPr marL="1028700" indent="0">
              <a:lnSpc>
                <a:spcPct val="100000"/>
              </a:lnSpc>
              <a:buNone/>
              <a:defRPr sz="1050" spc="38" baseline="0">
                <a:solidFill>
                  <a:schemeClr val="bg1"/>
                </a:solidFill>
              </a:defRPr>
            </a:lvl4pPr>
            <a:lvl5pPr marL="1371600" indent="0">
              <a:lnSpc>
                <a:spcPct val="100000"/>
              </a:lnSpc>
              <a:buNone/>
              <a:defRPr sz="1050" spc="38"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847274" y="5280764"/>
            <a:ext cx="2343070" cy="462927"/>
          </a:xfrm>
        </p:spPr>
        <p:txBody>
          <a:bodyPr>
            <a:normAutofit/>
          </a:bodyPr>
          <a:lstStyle>
            <a:lvl1pPr marL="0" indent="0" algn="ctr">
              <a:lnSpc>
                <a:spcPct val="100000"/>
              </a:lnSpc>
              <a:buNone/>
              <a:defRPr sz="1050" cap="none" spc="38" baseline="0">
                <a:solidFill>
                  <a:schemeClr val="bg1"/>
                </a:solidFill>
              </a:defRPr>
            </a:lvl1pPr>
            <a:lvl2pPr marL="342900" indent="0">
              <a:lnSpc>
                <a:spcPct val="100000"/>
              </a:lnSpc>
              <a:buNone/>
              <a:defRPr sz="1050" spc="38" baseline="0">
                <a:solidFill>
                  <a:schemeClr val="bg1"/>
                </a:solidFill>
              </a:defRPr>
            </a:lvl2pPr>
            <a:lvl3pPr marL="685800" indent="0">
              <a:lnSpc>
                <a:spcPct val="100000"/>
              </a:lnSpc>
              <a:buNone/>
              <a:defRPr sz="1050" spc="38" baseline="0">
                <a:solidFill>
                  <a:schemeClr val="bg1"/>
                </a:solidFill>
              </a:defRPr>
            </a:lvl3pPr>
            <a:lvl4pPr marL="1028700" indent="0">
              <a:lnSpc>
                <a:spcPct val="100000"/>
              </a:lnSpc>
              <a:buNone/>
              <a:defRPr sz="1050" spc="38" baseline="0">
                <a:solidFill>
                  <a:schemeClr val="bg1"/>
                </a:solidFill>
              </a:defRPr>
            </a:lvl4pPr>
            <a:lvl5pPr marL="1371600" indent="0">
              <a:lnSpc>
                <a:spcPct val="100000"/>
              </a:lnSpc>
              <a:buNone/>
              <a:defRPr sz="1050" spc="38"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394696" y="4824189"/>
            <a:ext cx="2354609" cy="462927"/>
          </a:xfrm>
        </p:spPr>
        <p:txBody>
          <a:bodyPr>
            <a:normAutofit/>
          </a:bodyPr>
          <a:lstStyle>
            <a:lvl1pPr marL="0" indent="0" algn="ctr">
              <a:lnSpc>
                <a:spcPct val="100000"/>
              </a:lnSpc>
              <a:buNone/>
              <a:defRPr sz="1500" cap="all" spc="38" baseline="0">
                <a:solidFill>
                  <a:schemeClr val="bg1"/>
                </a:solidFill>
              </a:defRPr>
            </a:lvl1pPr>
            <a:lvl2pPr marL="342900" indent="0">
              <a:lnSpc>
                <a:spcPct val="100000"/>
              </a:lnSpc>
              <a:buNone/>
              <a:defRPr sz="1500" cap="all" spc="38" baseline="0">
                <a:solidFill>
                  <a:schemeClr val="bg1"/>
                </a:solidFill>
              </a:defRPr>
            </a:lvl2pPr>
            <a:lvl3pPr marL="685800" indent="0">
              <a:lnSpc>
                <a:spcPct val="100000"/>
              </a:lnSpc>
              <a:buNone/>
              <a:defRPr sz="1050" spc="38" baseline="0">
                <a:solidFill>
                  <a:schemeClr val="bg1"/>
                </a:solidFill>
              </a:defRPr>
            </a:lvl3pPr>
            <a:lvl4pPr marL="1028700" indent="0">
              <a:lnSpc>
                <a:spcPct val="100000"/>
              </a:lnSpc>
              <a:buNone/>
              <a:defRPr sz="1050" spc="38" baseline="0">
                <a:solidFill>
                  <a:schemeClr val="bg1"/>
                </a:solidFill>
              </a:defRPr>
            </a:lvl4pPr>
            <a:lvl5pPr marL="1371600" indent="0">
              <a:lnSpc>
                <a:spcPct val="100000"/>
              </a:lnSpc>
              <a:buNone/>
              <a:defRPr sz="1050" spc="38"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3394696" y="5280764"/>
            <a:ext cx="2354609" cy="462927"/>
          </a:xfrm>
        </p:spPr>
        <p:txBody>
          <a:bodyPr>
            <a:normAutofit/>
          </a:bodyPr>
          <a:lstStyle>
            <a:lvl1pPr marL="0" indent="0" algn="ctr">
              <a:lnSpc>
                <a:spcPct val="100000"/>
              </a:lnSpc>
              <a:buNone/>
              <a:defRPr sz="1050" cap="none" spc="38" baseline="0">
                <a:solidFill>
                  <a:schemeClr val="bg1"/>
                </a:solidFill>
              </a:defRPr>
            </a:lvl1pPr>
            <a:lvl2pPr marL="342900" indent="0" algn="ctr">
              <a:lnSpc>
                <a:spcPct val="100000"/>
              </a:lnSpc>
              <a:buNone/>
              <a:defRPr sz="1050" cap="none" spc="38" baseline="0">
                <a:solidFill>
                  <a:schemeClr val="bg1"/>
                </a:solidFill>
              </a:defRPr>
            </a:lvl2pPr>
            <a:lvl3pPr marL="685800" indent="0">
              <a:lnSpc>
                <a:spcPct val="100000"/>
              </a:lnSpc>
              <a:buNone/>
              <a:defRPr sz="1050" spc="38" baseline="0">
                <a:solidFill>
                  <a:schemeClr val="bg1"/>
                </a:solidFill>
              </a:defRPr>
            </a:lvl3pPr>
            <a:lvl4pPr marL="1028700" indent="0">
              <a:lnSpc>
                <a:spcPct val="100000"/>
              </a:lnSpc>
              <a:buNone/>
              <a:defRPr sz="1050" spc="38" baseline="0">
                <a:solidFill>
                  <a:schemeClr val="bg1"/>
                </a:solidFill>
              </a:defRPr>
            </a:lvl4pPr>
            <a:lvl5pPr marL="1371600" indent="0">
              <a:lnSpc>
                <a:spcPct val="100000"/>
              </a:lnSpc>
              <a:buNone/>
              <a:defRPr sz="1050" spc="38"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5953658" y="4824189"/>
            <a:ext cx="2343070" cy="462927"/>
          </a:xfrm>
        </p:spPr>
        <p:txBody>
          <a:bodyPr>
            <a:noAutofit/>
          </a:bodyPr>
          <a:lstStyle>
            <a:lvl1pPr marL="0" indent="0" algn="ctr">
              <a:lnSpc>
                <a:spcPct val="100000"/>
              </a:lnSpc>
              <a:buNone/>
              <a:defRPr sz="1500" cap="all" spc="38" baseline="0">
                <a:solidFill>
                  <a:schemeClr val="bg1"/>
                </a:solidFill>
              </a:defRPr>
            </a:lvl1pPr>
            <a:lvl2pPr marL="342900" indent="0">
              <a:lnSpc>
                <a:spcPct val="100000"/>
              </a:lnSpc>
              <a:buNone/>
              <a:defRPr sz="1050" spc="38" baseline="0">
                <a:solidFill>
                  <a:schemeClr val="bg1"/>
                </a:solidFill>
              </a:defRPr>
            </a:lvl2pPr>
            <a:lvl3pPr marL="685800" indent="0">
              <a:lnSpc>
                <a:spcPct val="100000"/>
              </a:lnSpc>
              <a:buNone/>
              <a:defRPr sz="1050" spc="38" baseline="0">
                <a:solidFill>
                  <a:schemeClr val="bg1"/>
                </a:solidFill>
              </a:defRPr>
            </a:lvl3pPr>
            <a:lvl4pPr marL="1028700" indent="0">
              <a:lnSpc>
                <a:spcPct val="100000"/>
              </a:lnSpc>
              <a:buNone/>
              <a:defRPr sz="1050" spc="38" baseline="0">
                <a:solidFill>
                  <a:schemeClr val="bg1"/>
                </a:solidFill>
              </a:defRPr>
            </a:lvl4pPr>
            <a:lvl5pPr marL="1371600" indent="0">
              <a:lnSpc>
                <a:spcPct val="100000"/>
              </a:lnSpc>
              <a:buNone/>
              <a:defRPr sz="1050" spc="38"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5953658" y="5280764"/>
            <a:ext cx="2343070" cy="462927"/>
          </a:xfrm>
        </p:spPr>
        <p:txBody>
          <a:bodyPr>
            <a:normAutofit/>
          </a:bodyPr>
          <a:lstStyle>
            <a:lvl1pPr marL="0" indent="0" algn="ctr">
              <a:lnSpc>
                <a:spcPct val="100000"/>
              </a:lnSpc>
              <a:buNone/>
              <a:defRPr sz="1050" cap="none" spc="38" baseline="0">
                <a:solidFill>
                  <a:schemeClr val="bg1"/>
                </a:solidFill>
              </a:defRPr>
            </a:lvl1pPr>
            <a:lvl2pPr marL="342900" indent="0">
              <a:lnSpc>
                <a:spcPct val="100000"/>
              </a:lnSpc>
              <a:buNone/>
              <a:defRPr sz="1050" spc="38" baseline="0">
                <a:solidFill>
                  <a:schemeClr val="bg1"/>
                </a:solidFill>
              </a:defRPr>
            </a:lvl2pPr>
            <a:lvl3pPr marL="685800" indent="0">
              <a:lnSpc>
                <a:spcPct val="100000"/>
              </a:lnSpc>
              <a:buNone/>
              <a:defRPr sz="1050" spc="38" baseline="0">
                <a:solidFill>
                  <a:schemeClr val="bg1"/>
                </a:solidFill>
              </a:defRPr>
            </a:lvl3pPr>
            <a:lvl4pPr marL="1028700" indent="0">
              <a:lnSpc>
                <a:spcPct val="100000"/>
              </a:lnSpc>
              <a:buNone/>
              <a:defRPr sz="1050" spc="38" baseline="0">
                <a:solidFill>
                  <a:schemeClr val="bg1"/>
                </a:solidFill>
              </a:defRPr>
            </a:lvl4pPr>
            <a:lvl5pPr marL="1371600" indent="0">
              <a:lnSpc>
                <a:spcPct val="100000"/>
              </a:lnSpc>
              <a:buNone/>
              <a:defRPr sz="1050" spc="38"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fld id="{AB43D9DC-3043-4E55-9C30-2F5DD5A09A04}" type="datetime1">
              <a:rPr lang="fr-CA" smtClean="0"/>
              <a:t>2023-09-11</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cap="all" spc="113"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32329"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932329"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485749" y="2776936"/>
            <a:ext cx="2172503"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485749" y="3834607"/>
            <a:ext cx="2172503"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928688"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1678782"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049816"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049816"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fld id="{A12E4C98-A8E3-4A94-9DCE-412C89C9F642}" type="datetime1">
              <a:rPr lang="fr-CA" smtClean="0"/>
              <a:t>2023-09-11</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40A7E20D-AF93-474F-9AAD-2E2D7F276E63}" type="datetime1">
              <a:rPr lang="fr-CA" smtClean="0"/>
              <a:t>2023-09-11</a:t>
            </a:fld>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78" r:id="rId1"/>
    <p:sldLayoutId id="2147483677" r:id="rId2"/>
    <p:sldLayoutId id="2147483681" r:id="rId3"/>
    <p:sldLayoutId id="2147483692" r:id="rId4"/>
    <p:sldLayoutId id="2147483679" r:id="rId5"/>
    <p:sldLayoutId id="2147483700" r:id="rId6"/>
    <p:sldLayoutId id="2147483671" r:id="rId7"/>
    <p:sldLayoutId id="2147483699" r:id="rId8"/>
    <p:sldLayoutId id="2147483672" r:id="rId9"/>
    <p:sldLayoutId id="2147483676" r:id="rId10"/>
    <p:sldLayoutId id="2147483673" r:id="rId11"/>
    <p:sldLayoutId id="2147483697" r:id="rId12"/>
    <p:sldLayoutId id="2147483694" r:id="rId13"/>
    <p:sldLayoutId id="2147483688" r:id="rId14"/>
    <p:sldLayoutId id="2147483670" r:id="rId15"/>
    <p:sldLayoutId id="2147483668" r:id="rId16"/>
    <p:sldLayoutId id="2147483667" r:id="rId17"/>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www.researchgate.net/figure/Map-of-Government-Office-Regions-GORs_fig1_484392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www.nomisweb.co.uk/query/construct/summary.asp?menuopt=200&amp;subcomp=" TargetMode="Externa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hyperlink" Target="https://www.nomisweb.co.uk/query/construct/summary.asp?menuopt=200&amp;subcomp="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onsdigital.github.io/dp-classification-tools/standard-occupational-classification/ONS_SOC_hierarchy_view.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onsdigital.github.io/dp-classification-tools/standard-occupational-classification/ONS_SOC_hierarchy_view.html"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dreams.co.uk/sleep-matters-club/your-life-in-numbers-infographi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hyperlink" Target="https://ourworldindata.org/grapher/annual-working-hours-per-worker?time=earliest..lates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i.org/10.2307/2088328"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mailto:sara.boubekri@umontreal.ca"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dreams.co.uk/sleep-matters-club/your-life-in-numbers-infograph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scalar.usc.edu/works/index-2/media/the-gender-spectrum"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hdr.undp.org/data-center/thematic-composite-indices/gender-inequality-index#/indicies/GII" TargetMode="Externa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www.researchgate.net/figure/Map-of-Government-Office-Regions-GORs_fig1_4843923"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hyperlink" Target="https://ourworldindata.org/grapher/annual-working-hours-per-worker?time=earliest..lates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hyperlink" Target="https://www.jstor.org/stable/2088328" TargetMode="External"/><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www.youtube.com/watch?v=mg3amI0Z8D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297C779-3294-D1AB-E3DD-EEEF9A9E8847}"/>
              </a:ext>
            </a:extLst>
          </p:cNvPr>
          <p:cNvSpPr txBox="1">
            <a:spLocks/>
          </p:cNvSpPr>
          <p:nvPr/>
        </p:nvSpPr>
        <p:spPr>
          <a:xfrm>
            <a:off x="715433" y="582965"/>
            <a:ext cx="4468760" cy="24227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100" kern="1200" cap="all" spc="113" baseline="0">
                <a:solidFill>
                  <a:schemeClr val="bg1"/>
                </a:solidFill>
                <a:latin typeface="+mj-lt"/>
                <a:ea typeface="+mj-ea"/>
                <a:cs typeface="+mj-cs"/>
              </a:defRPr>
            </a:lvl1pPr>
          </a:lstStyle>
          <a:p>
            <a:r>
              <a:rPr lang="en-US" sz="3600" dirty="0"/>
              <a:t>mental health AND gender disparity in occupations</a:t>
            </a:r>
          </a:p>
        </p:txBody>
      </p:sp>
      <p:sp>
        <p:nvSpPr>
          <p:cNvPr id="11" name="Subtitle 2">
            <a:extLst>
              <a:ext uri="{FF2B5EF4-FFF2-40B4-BE49-F238E27FC236}">
                <a16:creationId xmlns:a16="http://schemas.microsoft.com/office/drawing/2014/main" id="{133B89C3-D5D0-045A-B621-0083B06481D4}"/>
              </a:ext>
            </a:extLst>
          </p:cNvPr>
          <p:cNvSpPr txBox="1">
            <a:spLocks/>
          </p:cNvSpPr>
          <p:nvPr/>
        </p:nvSpPr>
        <p:spPr>
          <a:xfrm>
            <a:off x="715433" y="4461650"/>
            <a:ext cx="3706328" cy="206827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20000"/>
              </a:lnSpc>
              <a:spcBef>
                <a:spcPts val="750"/>
              </a:spcBef>
              <a:buFont typeface="Arial" panose="020B0604020202020204" pitchFamily="34" charset="0"/>
              <a:buNone/>
              <a:defRPr sz="1050" kern="1200" baseline="0">
                <a:solidFill>
                  <a:schemeClr val="bg1"/>
                </a:solidFill>
                <a:latin typeface="+mn-lt"/>
                <a:ea typeface="+mn-ea"/>
                <a:cs typeface="+mn-cs"/>
              </a:defRPr>
            </a:lvl1pPr>
            <a:lvl2pPr marL="342900" indent="0" algn="l" defTabSz="914400" rtl="0" eaLnBrk="1" latinLnBrk="0" hangingPunct="1">
              <a:lnSpc>
                <a:spcPct val="120000"/>
              </a:lnSpc>
              <a:spcBef>
                <a:spcPts val="750"/>
              </a:spcBef>
              <a:buFont typeface="Arial" panose="020B0604020202020204" pitchFamily="34" charset="0"/>
              <a:buNone/>
              <a:defRPr sz="1050" kern="1200" baseline="0">
                <a:solidFill>
                  <a:schemeClr val="bg1"/>
                </a:solidFill>
                <a:latin typeface="+mn-lt"/>
                <a:ea typeface="+mn-ea"/>
                <a:cs typeface="+mn-cs"/>
              </a:defRPr>
            </a:lvl2pPr>
            <a:lvl3pPr marL="685800" indent="0" algn="l" defTabSz="914400" rtl="0" eaLnBrk="1" latinLnBrk="0" hangingPunct="1">
              <a:lnSpc>
                <a:spcPct val="120000"/>
              </a:lnSpc>
              <a:spcBef>
                <a:spcPts val="750"/>
              </a:spcBef>
              <a:buFont typeface="Arial" panose="020B0604020202020204" pitchFamily="34" charset="0"/>
              <a:buNone/>
              <a:defRPr sz="1050" kern="1200" baseline="0">
                <a:solidFill>
                  <a:schemeClr val="bg1"/>
                </a:solidFill>
                <a:latin typeface="+mn-lt"/>
                <a:ea typeface="+mn-ea"/>
                <a:cs typeface="+mn-cs"/>
              </a:defRPr>
            </a:lvl3pPr>
            <a:lvl4pPr marL="1028700" indent="0" algn="l" defTabSz="914400" rtl="0" eaLnBrk="1" latinLnBrk="0" hangingPunct="1">
              <a:lnSpc>
                <a:spcPct val="120000"/>
              </a:lnSpc>
              <a:spcBef>
                <a:spcPts val="750"/>
              </a:spcBef>
              <a:buFont typeface="Arial" panose="020B0604020202020204" pitchFamily="34" charset="0"/>
              <a:buNone/>
              <a:defRPr sz="1050" kern="1200" baseline="0">
                <a:solidFill>
                  <a:schemeClr val="bg1"/>
                </a:solidFill>
                <a:latin typeface="+mn-lt"/>
                <a:ea typeface="+mn-ea"/>
                <a:cs typeface="+mn-cs"/>
              </a:defRPr>
            </a:lvl4pPr>
            <a:lvl5pPr marL="1371600" indent="0" algn="l" defTabSz="914400" rtl="0" eaLnBrk="1" latinLnBrk="0" hangingPunct="1">
              <a:lnSpc>
                <a:spcPct val="120000"/>
              </a:lnSpc>
              <a:spcBef>
                <a:spcPts val="750"/>
              </a:spcBef>
              <a:buFont typeface="Arial" panose="020B0604020202020204" pitchFamily="34" charset="0"/>
              <a:buNone/>
              <a:defRPr sz="105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3500" dirty="0"/>
              <a:t>Sara Boubekri</a:t>
            </a:r>
          </a:p>
          <a:p>
            <a:pPr>
              <a:spcBef>
                <a:spcPts val="0"/>
              </a:spcBef>
            </a:pPr>
            <a:r>
              <a:rPr lang="en-US" sz="3500" dirty="0"/>
              <a:t>Medical Student</a:t>
            </a:r>
          </a:p>
          <a:p>
            <a:pPr>
              <a:spcBef>
                <a:spcPts val="0"/>
              </a:spcBef>
            </a:pPr>
            <a:r>
              <a:rPr lang="en-US" sz="3500" dirty="0"/>
              <a:t>Dr Tomas Paus’ Lab </a:t>
            </a:r>
          </a:p>
          <a:p>
            <a:pPr>
              <a:spcBef>
                <a:spcPts val="0"/>
              </a:spcBef>
            </a:pPr>
            <a:r>
              <a:rPr lang="en-US" sz="3500" dirty="0"/>
              <a:t>CHU Sainte-Justine</a:t>
            </a:r>
            <a:br>
              <a:rPr lang="en-US" sz="3500" dirty="0"/>
            </a:br>
            <a:r>
              <a:rPr lang="en-US" sz="3500" dirty="0"/>
              <a:t>University of Montreal</a:t>
            </a:r>
          </a:p>
          <a:p>
            <a:endParaRPr lang="en-US" dirty="0"/>
          </a:p>
        </p:txBody>
      </p:sp>
      <p:sp>
        <p:nvSpPr>
          <p:cNvPr id="12" name="Slide Number Placeholder 11">
            <a:extLst>
              <a:ext uri="{FF2B5EF4-FFF2-40B4-BE49-F238E27FC236}">
                <a16:creationId xmlns:a16="http://schemas.microsoft.com/office/drawing/2014/main" id="{B8D27ABC-D307-75B4-7B59-FAC11EE1F714}"/>
              </a:ext>
            </a:extLst>
          </p:cNvPr>
          <p:cNvSpPr>
            <a:spLocks noGrp="1"/>
          </p:cNvSpPr>
          <p:nvPr>
            <p:ph type="sldNum" sz="quarter" idx="12"/>
          </p:nvPr>
        </p:nvSpPr>
        <p:spPr/>
        <p:txBody>
          <a:bodyPr/>
          <a:lstStyle/>
          <a:p>
            <a:fld id="{B5CEABB6-07DC-46E8-9B57-56EC44A396E5}" type="slidenum">
              <a:rPr lang="en-US" smtClean="0"/>
              <a:t>1</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8025493" y="5624513"/>
            <a:ext cx="489857" cy="273844"/>
          </a:xfrm>
        </p:spPr>
        <p:txBody>
          <a:bodyPr/>
          <a:lstStyle/>
          <a:p>
            <a:fld id="{B5CEABB6-07DC-46E8-9B57-56EC44A396E5}" type="slidenum">
              <a:rPr lang="en-US" smtClean="0"/>
              <a:pPr/>
              <a:t>10</a:t>
            </a:fld>
            <a:endParaRPr lang="en-US" dirty="0"/>
          </a:p>
        </p:txBody>
      </p:sp>
      <p:sp>
        <p:nvSpPr>
          <p:cNvPr id="27" name="Rectangle 26">
            <a:extLst>
              <a:ext uri="{FF2B5EF4-FFF2-40B4-BE49-F238E27FC236}">
                <a16:creationId xmlns:a16="http://schemas.microsoft.com/office/drawing/2014/main" id="{06169E6A-B86A-78DB-B9EE-5C2D4EAFF705}"/>
              </a:ext>
            </a:extLst>
          </p:cNvPr>
          <p:cNvSpPr/>
          <p:nvPr/>
        </p:nvSpPr>
        <p:spPr>
          <a:xfrm>
            <a:off x="542022" y="5457524"/>
            <a:ext cx="1435969" cy="2738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F8B696DF-A5FF-C19E-0EA9-E5992346CC01}"/>
              </a:ext>
            </a:extLst>
          </p:cNvPr>
          <p:cNvPicPr>
            <a:picLocks noChangeAspect="1"/>
          </p:cNvPicPr>
          <p:nvPr/>
        </p:nvPicPr>
        <p:blipFill>
          <a:blip r:embed="rId3"/>
          <a:stretch>
            <a:fillRect/>
          </a:stretch>
        </p:blipFill>
        <p:spPr>
          <a:xfrm>
            <a:off x="3996128" y="379685"/>
            <a:ext cx="4424835" cy="860626"/>
          </a:xfrm>
          <a:prstGeom prst="rect">
            <a:avLst/>
          </a:prstGeom>
        </p:spPr>
      </p:pic>
      <p:sp>
        <p:nvSpPr>
          <p:cNvPr id="5" name="TextBox 4">
            <a:extLst>
              <a:ext uri="{FF2B5EF4-FFF2-40B4-BE49-F238E27FC236}">
                <a16:creationId xmlns:a16="http://schemas.microsoft.com/office/drawing/2014/main" id="{59880E99-0ED8-0E93-C3F7-2FC1E0A31147}"/>
              </a:ext>
            </a:extLst>
          </p:cNvPr>
          <p:cNvSpPr txBox="1"/>
          <p:nvPr/>
        </p:nvSpPr>
        <p:spPr>
          <a:xfrm>
            <a:off x="920872" y="6543273"/>
            <a:ext cx="7349549" cy="553998"/>
          </a:xfrm>
          <a:prstGeom prst="rect">
            <a:avLst/>
          </a:prstGeom>
          <a:noFill/>
        </p:spPr>
        <p:txBody>
          <a:bodyPr wrap="square">
            <a:spAutoFit/>
          </a:bodyPr>
          <a:lstStyle/>
          <a:p>
            <a:r>
              <a:rPr lang="en-CA" sz="1200" dirty="0"/>
              <a:t>Reference: </a:t>
            </a:r>
            <a:r>
              <a:rPr lang="en-CA" sz="1200" dirty="0">
                <a:hlinkClick r:id="rId4"/>
              </a:rPr>
              <a:t>https://www.researchgate.net/figure/Map-of-Government-Office-Regions-GORs_fig1_4843923</a:t>
            </a:r>
            <a:endParaRPr lang="en-CA" sz="1200" dirty="0"/>
          </a:p>
          <a:p>
            <a:endParaRPr lang="en-CA" dirty="0"/>
          </a:p>
        </p:txBody>
      </p:sp>
      <p:sp>
        <p:nvSpPr>
          <p:cNvPr id="7" name="TextBox 6">
            <a:extLst>
              <a:ext uri="{FF2B5EF4-FFF2-40B4-BE49-F238E27FC236}">
                <a16:creationId xmlns:a16="http://schemas.microsoft.com/office/drawing/2014/main" id="{EFE46510-EC56-1BC3-D9D3-8279B6460830}"/>
              </a:ext>
            </a:extLst>
          </p:cNvPr>
          <p:cNvSpPr txBox="1"/>
          <p:nvPr/>
        </p:nvSpPr>
        <p:spPr>
          <a:xfrm>
            <a:off x="1977991" y="1696500"/>
            <a:ext cx="2648215" cy="4524315"/>
          </a:xfrm>
          <a:prstGeom prst="rect">
            <a:avLst/>
          </a:prstGeom>
          <a:noFill/>
        </p:spPr>
        <p:txBody>
          <a:bodyPr wrap="square">
            <a:spAutoFit/>
          </a:bodyPr>
          <a:lstStyle/>
          <a:p>
            <a:r>
              <a:rPr lang="en-CA" sz="2400" b="1" dirty="0"/>
              <a:t>10 regions</a:t>
            </a:r>
          </a:p>
          <a:p>
            <a:pPr marL="285750" indent="-285750">
              <a:buFontTx/>
              <a:buChar char="-"/>
            </a:pPr>
            <a:r>
              <a:rPr lang="en-CA" sz="2400" dirty="0"/>
              <a:t>North East</a:t>
            </a:r>
          </a:p>
          <a:p>
            <a:pPr marL="285750" indent="-285750">
              <a:buFontTx/>
              <a:buChar char="-"/>
            </a:pPr>
            <a:r>
              <a:rPr lang="en-CA" sz="2400" dirty="0"/>
              <a:t>North West</a:t>
            </a:r>
          </a:p>
          <a:p>
            <a:pPr marL="285750" indent="-285750">
              <a:buFontTx/>
              <a:buChar char="-"/>
            </a:pPr>
            <a:r>
              <a:rPr lang="en-CA" sz="2400" dirty="0"/>
              <a:t>Yorkshire and the Humber</a:t>
            </a:r>
          </a:p>
          <a:p>
            <a:pPr marL="285750" indent="-285750">
              <a:buFontTx/>
              <a:buChar char="-"/>
            </a:pPr>
            <a:r>
              <a:rPr lang="en-CA" sz="2400" dirty="0"/>
              <a:t>East Midlands </a:t>
            </a:r>
          </a:p>
          <a:p>
            <a:pPr marL="285750" indent="-285750">
              <a:buFontTx/>
              <a:buChar char="-"/>
            </a:pPr>
            <a:r>
              <a:rPr lang="en-CA" sz="2400" dirty="0"/>
              <a:t>West Midlands </a:t>
            </a:r>
          </a:p>
          <a:p>
            <a:pPr marL="285750" indent="-285750">
              <a:buFontTx/>
              <a:buChar char="-"/>
            </a:pPr>
            <a:r>
              <a:rPr lang="en-CA" sz="2400" dirty="0"/>
              <a:t>East</a:t>
            </a:r>
          </a:p>
          <a:p>
            <a:pPr marL="285750" indent="-285750">
              <a:buFontTx/>
              <a:buChar char="-"/>
            </a:pPr>
            <a:r>
              <a:rPr lang="en-CA" sz="2400" dirty="0"/>
              <a:t>London</a:t>
            </a:r>
          </a:p>
          <a:p>
            <a:pPr marL="285750" indent="-285750">
              <a:buFontTx/>
              <a:buChar char="-"/>
            </a:pPr>
            <a:r>
              <a:rPr lang="en-CA" sz="2400" dirty="0"/>
              <a:t>South East</a:t>
            </a:r>
          </a:p>
          <a:p>
            <a:pPr marL="285750" indent="-285750">
              <a:buFontTx/>
              <a:buChar char="-"/>
            </a:pPr>
            <a:r>
              <a:rPr lang="en-CA" sz="2400" dirty="0"/>
              <a:t>South West</a:t>
            </a:r>
          </a:p>
          <a:p>
            <a:pPr marL="285750" indent="-285750">
              <a:buFontTx/>
              <a:buChar char="-"/>
            </a:pPr>
            <a:r>
              <a:rPr lang="en-CA" sz="2400" dirty="0"/>
              <a:t>Wales</a:t>
            </a:r>
          </a:p>
        </p:txBody>
      </p:sp>
      <p:grpSp>
        <p:nvGrpSpPr>
          <p:cNvPr id="4" name="Group 3">
            <a:extLst>
              <a:ext uri="{FF2B5EF4-FFF2-40B4-BE49-F238E27FC236}">
                <a16:creationId xmlns:a16="http://schemas.microsoft.com/office/drawing/2014/main" id="{45F539C3-F573-EDA9-67EF-1F054EE32046}"/>
              </a:ext>
            </a:extLst>
          </p:cNvPr>
          <p:cNvGrpSpPr/>
          <p:nvPr/>
        </p:nvGrpSpPr>
        <p:grpSpPr>
          <a:xfrm>
            <a:off x="5529468" y="2052216"/>
            <a:ext cx="3735109" cy="4563144"/>
            <a:chOff x="5482165" y="2163231"/>
            <a:chExt cx="3735109" cy="4563144"/>
          </a:xfrm>
        </p:grpSpPr>
        <p:pic>
          <p:nvPicPr>
            <p:cNvPr id="6" name="Picture 6" descr="Map of Government Office Regions (GORs) | Download Scientific Diagram">
              <a:extLst>
                <a:ext uri="{FF2B5EF4-FFF2-40B4-BE49-F238E27FC236}">
                  <a16:creationId xmlns:a16="http://schemas.microsoft.com/office/drawing/2014/main" id="{7D4D32D7-7605-BA45-CC42-CAB58DE291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010" t="39074"/>
            <a:stretch/>
          </p:blipFill>
          <p:spPr bwMode="auto">
            <a:xfrm>
              <a:off x="5537641" y="2381825"/>
              <a:ext cx="3679633" cy="434455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82CC1BD1-A806-C2DC-24B5-0885325EE1D1}"/>
                </a:ext>
              </a:extLst>
            </p:cNvPr>
            <p:cNvSpPr/>
            <p:nvPr/>
          </p:nvSpPr>
          <p:spPr>
            <a:xfrm>
              <a:off x="5482165" y="2163231"/>
              <a:ext cx="1826693" cy="1570567"/>
            </a:xfrm>
            <a:custGeom>
              <a:avLst/>
              <a:gdLst>
                <a:gd name="connsiteX0" fmla="*/ 1824566 w 1826693"/>
                <a:gd name="connsiteY0" fmla="*/ 46567 h 1570567"/>
                <a:gd name="connsiteX1" fmla="*/ 1824566 w 1826693"/>
                <a:gd name="connsiteY1" fmla="*/ 46567 h 1570567"/>
                <a:gd name="connsiteX2" fmla="*/ 1617133 w 1826693"/>
                <a:gd name="connsiteY2" fmla="*/ 419100 h 1570567"/>
                <a:gd name="connsiteX3" fmla="*/ 1651000 w 1826693"/>
                <a:gd name="connsiteY3" fmla="*/ 469900 h 1570567"/>
                <a:gd name="connsiteX4" fmla="*/ 1612900 w 1826693"/>
                <a:gd name="connsiteY4" fmla="*/ 499534 h 1570567"/>
                <a:gd name="connsiteX5" fmla="*/ 1477433 w 1826693"/>
                <a:gd name="connsiteY5" fmla="*/ 508000 h 1570567"/>
                <a:gd name="connsiteX6" fmla="*/ 1498600 w 1826693"/>
                <a:gd name="connsiteY6" fmla="*/ 529167 h 1570567"/>
                <a:gd name="connsiteX7" fmla="*/ 1485900 w 1826693"/>
                <a:gd name="connsiteY7" fmla="*/ 558800 h 1570567"/>
                <a:gd name="connsiteX8" fmla="*/ 1447800 w 1826693"/>
                <a:gd name="connsiteY8" fmla="*/ 626534 h 1570567"/>
                <a:gd name="connsiteX9" fmla="*/ 1439333 w 1826693"/>
                <a:gd name="connsiteY9" fmla="*/ 656167 h 1570567"/>
                <a:gd name="connsiteX10" fmla="*/ 1435100 w 1826693"/>
                <a:gd name="connsiteY10" fmla="*/ 673100 h 1570567"/>
                <a:gd name="connsiteX11" fmla="*/ 1333500 w 1826693"/>
                <a:gd name="connsiteY11" fmla="*/ 757767 h 1570567"/>
                <a:gd name="connsiteX12" fmla="*/ 1308100 w 1826693"/>
                <a:gd name="connsiteY12" fmla="*/ 783167 h 1570567"/>
                <a:gd name="connsiteX13" fmla="*/ 1168400 w 1826693"/>
                <a:gd name="connsiteY13" fmla="*/ 889000 h 1570567"/>
                <a:gd name="connsiteX14" fmla="*/ 1121833 w 1826693"/>
                <a:gd name="connsiteY14" fmla="*/ 977900 h 1570567"/>
                <a:gd name="connsiteX15" fmla="*/ 1109133 w 1826693"/>
                <a:gd name="connsiteY15" fmla="*/ 999067 h 1570567"/>
                <a:gd name="connsiteX16" fmla="*/ 994833 w 1826693"/>
                <a:gd name="connsiteY16" fmla="*/ 1121834 h 1570567"/>
                <a:gd name="connsiteX17" fmla="*/ 965200 w 1826693"/>
                <a:gd name="connsiteY17" fmla="*/ 1155700 h 1570567"/>
                <a:gd name="connsiteX18" fmla="*/ 897466 w 1826693"/>
                <a:gd name="connsiteY18" fmla="*/ 1189567 h 1570567"/>
                <a:gd name="connsiteX19" fmla="*/ 800100 w 1826693"/>
                <a:gd name="connsiteY19" fmla="*/ 1257300 h 1570567"/>
                <a:gd name="connsiteX20" fmla="*/ 626533 w 1826693"/>
                <a:gd name="connsiteY20" fmla="*/ 1371600 h 1570567"/>
                <a:gd name="connsiteX21" fmla="*/ 482600 w 1826693"/>
                <a:gd name="connsiteY21" fmla="*/ 1426634 h 1570567"/>
                <a:gd name="connsiteX22" fmla="*/ 448733 w 1826693"/>
                <a:gd name="connsiteY22" fmla="*/ 1447800 h 1570567"/>
                <a:gd name="connsiteX23" fmla="*/ 364066 w 1826693"/>
                <a:gd name="connsiteY23" fmla="*/ 1464734 h 1570567"/>
                <a:gd name="connsiteX24" fmla="*/ 224366 w 1826693"/>
                <a:gd name="connsiteY24" fmla="*/ 1485900 h 1570567"/>
                <a:gd name="connsiteX25" fmla="*/ 182033 w 1826693"/>
                <a:gd name="connsiteY25" fmla="*/ 1456267 h 1570567"/>
                <a:gd name="connsiteX26" fmla="*/ 165100 w 1826693"/>
                <a:gd name="connsiteY26" fmla="*/ 1447800 h 1570567"/>
                <a:gd name="connsiteX27" fmla="*/ 88900 w 1826693"/>
                <a:gd name="connsiteY27" fmla="*/ 1511300 h 1570567"/>
                <a:gd name="connsiteX28" fmla="*/ 29633 w 1826693"/>
                <a:gd name="connsiteY28" fmla="*/ 1570567 h 1570567"/>
                <a:gd name="connsiteX29" fmla="*/ 4233 w 1826693"/>
                <a:gd name="connsiteY29" fmla="*/ 1536700 h 1570567"/>
                <a:gd name="connsiteX30" fmla="*/ 0 w 1826693"/>
                <a:gd name="connsiteY30" fmla="*/ 1507067 h 1570567"/>
                <a:gd name="connsiteX31" fmla="*/ 21166 w 1826693"/>
                <a:gd name="connsiteY31" fmla="*/ 1435100 h 1570567"/>
                <a:gd name="connsiteX32" fmla="*/ 42333 w 1826693"/>
                <a:gd name="connsiteY32" fmla="*/ 1388534 h 1570567"/>
                <a:gd name="connsiteX33" fmla="*/ 59266 w 1826693"/>
                <a:gd name="connsiteY33" fmla="*/ 1341967 h 1570567"/>
                <a:gd name="connsiteX34" fmla="*/ 67733 w 1826693"/>
                <a:gd name="connsiteY34" fmla="*/ 1325034 h 1570567"/>
                <a:gd name="connsiteX35" fmla="*/ 76200 w 1826693"/>
                <a:gd name="connsiteY35" fmla="*/ 1303867 h 1570567"/>
                <a:gd name="connsiteX36" fmla="*/ 67733 w 1826693"/>
                <a:gd name="connsiteY36" fmla="*/ 1274234 h 1570567"/>
                <a:gd name="connsiteX37" fmla="*/ 50800 w 1826693"/>
                <a:gd name="connsiteY37" fmla="*/ 1244600 h 1570567"/>
                <a:gd name="connsiteX38" fmla="*/ 25400 w 1826693"/>
                <a:gd name="connsiteY38" fmla="*/ 1198034 h 1570567"/>
                <a:gd name="connsiteX39" fmla="*/ 29633 w 1826693"/>
                <a:gd name="connsiteY39" fmla="*/ 1020234 h 1570567"/>
                <a:gd name="connsiteX40" fmla="*/ 55033 w 1826693"/>
                <a:gd name="connsiteY40" fmla="*/ 948267 h 1570567"/>
                <a:gd name="connsiteX41" fmla="*/ 76200 w 1826693"/>
                <a:gd name="connsiteY41" fmla="*/ 914400 h 1570567"/>
                <a:gd name="connsiteX42" fmla="*/ 84666 w 1826693"/>
                <a:gd name="connsiteY42" fmla="*/ 884767 h 1570567"/>
                <a:gd name="connsiteX43" fmla="*/ 93133 w 1826693"/>
                <a:gd name="connsiteY43" fmla="*/ 812800 h 1570567"/>
                <a:gd name="connsiteX44" fmla="*/ 84666 w 1826693"/>
                <a:gd name="connsiteY44" fmla="*/ 728134 h 1570567"/>
                <a:gd name="connsiteX45" fmla="*/ 80433 w 1826693"/>
                <a:gd name="connsiteY45" fmla="*/ 698500 h 1570567"/>
                <a:gd name="connsiteX46" fmla="*/ 76200 w 1826693"/>
                <a:gd name="connsiteY46" fmla="*/ 478367 h 1570567"/>
                <a:gd name="connsiteX47" fmla="*/ 105833 w 1826693"/>
                <a:gd name="connsiteY47" fmla="*/ 152400 h 1570567"/>
                <a:gd name="connsiteX48" fmla="*/ 127000 w 1826693"/>
                <a:gd name="connsiteY48" fmla="*/ 122767 h 1570567"/>
                <a:gd name="connsiteX49" fmla="*/ 325966 w 1826693"/>
                <a:gd name="connsiteY49" fmla="*/ 88900 h 1570567"/>
                <a:gd name="connsiteX50" fmla="*/ 385233 w 1826693"/>
                <a:gd name="connsiteY50" fmla="*/ 80434 h 1570567"/>
                <a:gd name="connsiteX51" fmla="*/ 728133 w 1826693"/>
                <a:gd name="connsiteY51" fmla="*/ 4234 h 1570567"/>
                <a:gd name="connsiteX52" fmla="*/ 778933 w 1826693"/>
                <a:gd name="connsiteY52" fmla="*/ 0 h 1570567"/>
                <a:gd name="connsiteX53" fmla="*/ 808566 w 1826693"/>
                <a:gd name="connsiteY53" fmla="*/ 8467 h 1570567"/>
                <a:gd name="connsiteX54" fmla="*/ 833966 w 1826693"/>
                <a:gd name="connsiteY54" fmla="*/ 12700 h 1570567"/>
                <a:gd name="connsiteX55" fmla="*/ 867833 w 1826693"/>
                <a:gd name="connsiteY55" fmla="*/ 25400 h 1570567"/>
                <a:gd name="connsiteX56" fmla="*/ 948266 w 1826693"/>
                <a:gd name="connsiteY56" fmla="*/ 42334 h 1570567"/>
                <a:gd name="connsiteX57" fmla="*/ 1236133 w 1826693"/>
                <a:gd name="connsiteY57" fmla="*/ 50800 h 1570567"/>
                <a:gd name="connsiteX58" fmla="*/ 1333500 w 1826693"/>
                <a:gd name="connsiteY58" fmla="*/ 80434 h 1570567"/>
                <a:gd name="connsiteX59" fmla="*/ 1477433 w 1826693"/>
                <a:gd name="connsiteY59" fmla="*/ 101600 h 1570567"/>
                <a:gd name="connsiteX60" fmla="*/ 1710266 w 1826693"/>
                <a:gd name="connsiteY60" fmla="*/ 97367 h 1570567"/>
                <a:gd name="connsiteX61" fmla="*/ 1761066 w 1826693"/>
                <a:gd name="connsiteY61" fmla="*/ 93134 h 1570567"/>
                <a:gd name="connsiteX62" fmla="*/ 1786466 w 1826693"/>
                <a:gd name="connsiteY62" fmla="*/ 110067 h 1570567"/>
                <a:gd name="connsiteX63" fmla="*/ 1824566 w 1826693"/>
                <a:gd name="connsiteY63" fmla="*/ 71967 h 1570567"/>
                <a:gd name="connsiteX64" fmla="*/ 1824566 w 1826693"/>
                <a:gd name="connsiteY64" fmla="*/ 46567 h 15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826693" h="1570567">
                  <a:moveTo>
                    <a:pt x="1824566" y="46567"/>
                  </a:moveTo>
                  <a:lnTo>
                    <a:pt x="1824566" y="46567"/>
                  </a:lnTo>
                  <a:cubicBezTo>
                    <a:pt x="1633511" y="325801"/>
                    <a:pt x="1689386" y="195115"/>
                    <a:pt x="1617133" y="419100"/>
                  </a:cubicBezTo>
                  <a:cubicBezTo>
                    <a:pt x="1628422" y="436033"/>
                    <a:pt x="1652070" y="449577"/>
                    <a:pt x="1651000" y="469900"/>
                  </a:cubicBezTo>
                  <a:cubicBezTo>
                    <a:pt x="1650154" y="485967"/>
                    <a:pt x="1628615" y="496084"/>
                    <a:pt x="1612900" y="499534"/>
                  </a:cubicBezTo>
                  <a:cubicBezTo>
                    <a:pt x="1568708" y="509235"/>
                    <a:pt x="1522589" y="505178"/>
                    <a:pt x="1477433" y="508000"/>
                  </a:cubicBezTo>
                  <a:cubicBezTo>
                    <a:pt x="1463793" y="548923"/>
                    <a:pt x="1482136" y="479776"/>
                    <a:pt x="1498600" y="529167"/>
                  </a:cubicBezTo>
                  <a:cubicBezTo>
                    <a:pt x="1501998" y="539362"/>
                    <a:pt x="1490871" y="549272"/>
                    <a:pt x="1485900" y="558800"/>
                  </a:cubicBezTo>
                  <a:cubicBezTo>
                    <a:pt x="1473917" y="581767"/>
                    <a:pt x="1454917" y="601626"/>
                    <a:pt x="1447800" y="626534"/>
                  </a:cubicBezTo>
                  <a:cubicBezTo>
                    <a:pt x="1444978" y="636412"/>
                    <a:pt x="1442036" y="646256"/>
                    <a:pt x="1439333" y="656167"/>
                  </a:cubicBezTo>
                  <a:cubicBezTo>
                    <a:pt x="1437802" y="661780"/>
                    <a:pt x="1437926" y="668014"/>
                    <a:pt x="1435100" y="673100"/>
                  </a:cubicBezTo>
                  <a:cubicBezTo>
                    <a:pt x="1416361" y="706830"/>
                    <a:pt x="1346400" y="747348"/>
                    <a:pt x="1333500" y="757767"/>
                  </a:cubicBezTo>
                  <a:cubicBezTo>
                    <a:pt x="1324185" y="765291"/>
                    <a:pt x="1317679" y="775983"/>
                    <a:pt x="1308100" y="783167"/>
                  </a:cubicBezTo>
                  <a:cubicBezTo>
                    <a:pt x="1137516" y="911105"/>
                    <a:pt x="1320186" y="757453"/>
                    <a:pt x="1168400" y="889000"/>
                  </a:cubicBezTo>
                  <a:cubicBezTo>
                    <a:pt x="1152878" y="918633"/>
                    <a:pt x="1137693" y="948446"/>
                    <a:pt x="1121833" y="977900"/>
                  </a:cubicBezTo>
                  <a:cubicBezTo>
                    <a:pt x="1117932" y="985145"/>
                    <a:pt x="1114425" y="992767"/>
                    <a:pt x="1109133" y="999067"/>
                  </a:cubicBezTo>
                  <a:cubicBezTo>
                    <a:pt x="1008578" y="1118776"/>
                    <a:pt x="1065618" y="1046625"/>
                    <a:pt x="994833" y="1121834"/>
                  </a:cubicBezTo>
                  <a:cubicBezTo>
                    <a:pt x="984552" y="1132757"/>
                    <a:pt x="977514" y="1147134"/>
                    <a:pt x="965200" y="1155700"/>
                  </a:cubicBezTo>
                  <a:cubicBezTo>
                    <a:pt x="944478" y="1170115"/>
                    <a:pt x="920044" y="1178278"/>
                    <a:pt x="897466" y="1189567"/>
                  </a:cubicBezTo>
                  <a:cubicBezTo>
                    <a:pt x="863074" y="1235423"/>
                    <a:pt x="899888" y="1190775"/>
                    <a:pt x="800100" y="1257300"/>
                  </a:cubicBezTo>
                  <a:cubicBezTo>
                    <a:pt x="690418" y="1330422"/>
                    <a:pt x="850637" y="1261271"/>
                    <a:pt x="626533" y="1371600"/>
                  </a:cubicBezTo>
                  <a:cubicBezTo>
                    <a:pt x="580450" y="1394287"/>
                    <a:pt x="529812" y="1406400"/>
                    <a:pt x="482600" y="1426634"/>
                  </a:cubicBezTo>
                  <a:cubicBezTo>
                    <a:pt x="470364" y="1431878"/>
                    <a:pt x="461407" y="1443726"/>
                    <a:pt x="448733" y="1447800"/>
                  </a:cubicBezTo>
                  <a:cubicBezTo>
                    <a:pt x="421332" y="1456607"/>
                    <a:pt x="392439" y="1459904"/>
                    <a:pt x="364066" y="1464734"/>
                  </a:cubicBezTo>
                  <a:cubicBezTo>
                    <a:pt x="317636" y="1472637"/>
                    <a:pt x="270823" y="1478158"/>
                    <a:pt x="224366" y="1485900"/>
                  </a:cubicBezTo>
                  <a:cubicBezTo>
                    <a:pt x="210255" y="1476022"/>
                    <a:pt x="196522" y="1465581"/>
                    <a:pt x="182033" y="1456267"/>
                  </a:cubicBezTo>
                  <a:cubicBezTo>
                    <a:pt x="176725" y="1452854"/>
                    <a:pt x="170533" y="1444590"/>
                    <a:pt x="165100" y="1447800"/>
                  </a:cubicBezTo>
                  <a:cubicBezTo>
                    <a:pt x="136635" y="1464620"/>
                    <a:pt x="111850" y="1487499"/>
                    <a:pt x="88900" y="1511300"/>
                  </a:cubicBezTo>
                  <a:cubicBezTo>
                    <a:pt x="26167" y="1576357"/>
                    <a:pt x="79302" y="1560634"/>
                    <a:pt x="29633" y="1570567"/>
                  </a:cubicBezTo>
                  <a:cubicBezTo>
                    <a:pt x="21166" y="1559278"/>
                    <a:pt x="10200" y="1549487"/>
                    <a:pt x="4233" y="1536700"/>
                  </a:cubicBezTo>
                  <a:cubicBezTo>
                    <a:pt x="14" y="1527658"/>
                    <a:pt x="0" y="1517045"/>
                    <a:pt x="0" y="1507067"/>
                  </a:cubicBezTo>
                  <a:cubicBezTo>
                    <a:pt x="0" y="1479540"/>
                    <a:pt x="10249" y="1460574"/>
                    <a:pt x="21166" y="1435100"/>
                  </a:cubicBezTo>
                  <a:cubicBezTo>
                    <a:pt x="27882" y="1419428"/>
                    <a:pt x="35499" y="1404155"/>
                    <a:pt x="42333" y="1388534"/>
                  </a:cubicBezTo>
                  <a:cubicBezTo>
                    <a:pt x="63932" y="1339166"/>
                    <a:pt x="36867" y="1397964"/>
                    <a:pt x="59266" y="1341967"/>
                  </a:cubicBezTo>
                  <a:cubicBezTo>
                    <a:pt x="61610" y="1336108"/>
                    <a:pt x="65170" y="1330801"/>
                    <a:pt x="67733" y="1325034"/>
                  </a:cubicBezTo>
                  <a:cubicBezTo>
                    <a:pt x="70819" y="1318090"/>
                    <a:pt x="73378" y="1310923"/>
                    <a:pt x="76200" y="1303867"/>
                  </a:cubicBezTo>
                  <a:cubicBezTo>
                    <a:pt x="73378" y="1293989"/>
                    <a:pt x="71244" y="1283888"/>
                    <a:pt x="67733" y="1274234"/>
                  </a:cubicBezTo>
                  <a:cubicBezTo>
                    <a:pt x="61338" y="1256647"/>
                    <a:pt x="59262" y="1259409"/>
                    <a:pt x="50800" y="1244600"/>
                  </a:cubicBezTo>
                  <a:cubicBezTo>
                    <a:pt x="42028" y="1229249"/>
                    <a:pt x="33867" y="1213556"/>
                    <a:pt x="25400" y="1198034"/>
                  </a:cubicBezTo>
                  <a:cubicBezTo>
                    <a:pt x="14160" y="1130603"/>
                    <a:pt x="12632" y="1132865"/>
                    <a:pt x="29633" y="1020234"/>
                  </a:cubicBezTo>
                  <a:cubicBezTo>
                    <a:pt x="33430" y="995080"/>
                    <a:pt x="41550" y="969839"/>
                    <a:pt x="55033" y="948267"/>
                  </a:cubicBezTo>
                  <a:lnTo>
                    <a:pt x="76200" y="914400"/>
                  </a:lnTo>
                  <a:cubicBezTo>
                    <a:pt x="79022" y="904522"/>
                    <a:pt x="82514" y="894812"/>
                    <a:pt x="84666" y="884767"/>
                  </a:cubicBezTo>
                  <a:cubicBezTo>
                    <a:pt x="88178" y="868379"/>
                    <a:pt x="91785" y="826284"/>
                    <a:pt x="93133" y="812800"/>
                  </a:cubicBezTo>
                  <a:cubicBezTo>
                    <a:pt x="90311" y="784578"/>
                    <a:pt x="87798" y="756323"/>
                    <a:pt x="84666" y="728134"/>
                  </a:cubicBezTo>
                  <a:cubicBezTo>
                    <a:pt x="83564" y="718217"/>
                    <a:pt x="80771" y="708473"/>
                    <a:pt x="80433" y="698500"/>
                  </a:cubicBezTo>
                  <a:cubicBezTo>
                    <a:pt x="77947" y="625151"/>
                    <a:pt x="77611" y="551745"/>
                    <a:pt x="76200" y="478367"/>
                  </a:cubicBezTo>
                  <a:cubicBezTo>
                    <a:pt x="86078" y="369711"/>
                    <a:pt x="93930" y="260852"/>
                    <a:pt x="105833" y="152400"/>
                  </a:cubicBezTo>
                  <a:cubicBezTo>
                    <a:pt x="107018" y="141603"/>
                    <a:pt x="114118" y="125343"/>
                    <a:pt x="127000" y="122767"/>
                  </a:cubicBezTo>
                  <a:cubicBezTo>
                    <a:pt x="192969" y="109573"/>
                    <a:pt x="259576" y="99783"/>
                    <a:pt x="325966" y="88900"/>
                  </a:cubicBezTo>
                  <a:cubicBezTo>
                    <a:pt x="345659" y="85672"/>
                    <a:pt x="365477" y="83256"/>
                    <a:pt x="385233" y="80434"/>
                  </a:cubicBezTo>
                  <a:cubicBezTo>
                    <a:pt x="488251" y="11753"/>
                    <a:pt x="462923" y="26338"/>
                    <a:pt x="728133" y="4234"/>
                  </a:cubicBezTo>
                  <a:lnTo>
                    <a:pt x="778933" y="0"/>
                  </a:lnTo>
                  <a:cubicBezTo>
                    <a:pt x="788811" y="2822"/>
                    <a:pt x="798556" y="6157"/>
                    <a:pt x="808566" y="8467"/>
                  </a:cubicBezTo>
                  <a:cubicBezTo>
                    <a:pt x="816930" y="10397"/>
                    <a:pt x="825713" y="10342"/>
                    <a:pt x="833966" y="12700"/>
                  </a:cubicBezTo>
                  <a:cubicBezTo>
                    <a:pt x="845559" y="16012"/>
                    <a:pt x="856162" y="22374"/>
                    <a:pt x="867833" y="25400"/>
                  </a:cubicBezTo>
                  <a:cubicBezTo>
                    <a:pt x="894355" y="32276"/>
                    <a:pt x="921455" y="36689"/>
                    <a:pt x="948266" y="42334"/>
                  </a:cubicBezTo>
                  <a:cubicBezTo>
                    <a:pt x="1060577" y="38322"/>
                    <a:pt x="1117267" y="31932"/>
                    <a:pt x="1236133" y="50800"/>
                  </a:cubicBezTo>
                  <a:cubicBezTo>
                    <a:pt x="1269639" y="56119"/>
                    <a:pt x="1300541" y="72395"/>
                    <a:pt x="1333500" y="80434"/>
                  </a:cubicBezTo>
                  <a:cubicBezTo>
                    <a:pt x="1368071" y="88866"/>
                    <a:pt x="1440764" y="97017"/>
                    <a:pt x="1477433" y="101600"/>
                  </a:cubicBezTo>
                  <a:cubicBezTo>
                    <a:pt x="1555044" y="100189"/>
                    <a:pt x="1632739" y="101243"/>
                    <a:pt x="1710266" y="97367"/>
                  </a:cubicBezTo>
                  <a:cubicBezTo>
                    <a:pt x="1795919" y="93084"/>
                    <a:pt x="1651402" y="77465"/>
                    <a:pt x="1761066" y="93134"/>
                  </a:cubicBezTo>
                  <a:cubicBezTo>
                    <a:pt x="1769533" y="98778"/>
                    <a:pt x="1776813" y="113285"/>
                    <a:pt x="1786466" y="110067"/>
                  </a:cubicBezTo>
                  <a:cubicBezTo>
                    <a:pt x="1803505" y="104387"/>
                    <a:pt x="1812384" y="85164"/>
                    <a:pt x="1824566" y="71967"/>
                  </a:cubicBezTo>
                  <a:cubicBezTo>
                    <a:pt x="1829352" y="66783"/>
                    <a:pt x="1824566" y="50800"/>
                    <a:pt x="1824566" y="46567"/>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E47B9C83-3129-3ECC-1D2E-D28E8B332D27}"/>
                </a:ext>
              </a:extLst>
            </p:cNvPr>
            <p:cNvSpPr/>
            <p:nvPr/>
          </p:nvSpPr>
          <p:spPr>
            <a:xfrm>
              <a:off x="5537641" y="2381825"/>
              <a:ext cx="219692" cy="12419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TextBox 11">
            <a:extLst>
              <a:ext uri="{FF2B5EF4-FFF2-40B4-BE49-F238E27FC236}">
                <a16:creationId xmlns:a16="http://schemas.microsoft.com/office/drawing/2014/main" id="{36128E59-0702-95A6-DFA5-14BD33B5C071}"/>
              </a:ext>
            </a:extLst>
          </p:cNvPr>
          <p:cNvSpPr txBox="1"/>
          <p:nvPr/>
        </p:nvSpPr>
        <p:spPr>
          <a:xfrm>
            <a:off x="5363912" y="1077137"/>
            <a:ext cx="3057051" cy="954107"/>
          </a:xfrm>
          <a:prstGeom prst="rect">
            <a:avLst/>
          </a:prstGeom>
          <a:noFill/>
        </p:spPr>
        <p:txBody>
          <a:bodyPr wrap="square">
            <a:spAutoFit/>
          </a:bodyPr>
          <a:lstStyle/>
          <a:p>
            <a:endParaRPr lang="en-CA" sz="2800" dirty="0">
              <a:solidFill>
                <a:srgbClr val="000000"/>
              </a:solidFill>
              <a:latin typeface="Calibri" panose="020F0502020204030204" pitchFamily="34" charset="0"/>
            </a:endParaRPr>
          </a:p>
          <a:p>
            <a:r>
              <a:rPr lang="en-CA" sz="2800" dirty="0">
                <a:solidFill>
                  <a:srgbClr val="000000"/>
                </a:solidFill>
                <a:latin typeface="+mj-lt"/>
              </a:rPr>
              <a:t>n = </a:t>
            </a:r>
            <a:r>
              <a:rPr lang="en-CA" sz="2800" b="0" i="0" u="none" strike="noStrike" dirty="0">
                <a:solidFill>
                  <a:srgbClr val="000000"/>
                </a:solidFill>
                <a:effectLst/>
                <a:latin typeface="+mj-lt"/>
              </a:rPr>
              <a:t>84,136,315</a:t>
            </a:r>
            <a:r>
              <a:rPr lang="en-CA" sz="2800" dirty="0">
                <a:latin typeface="+mj-lt"/>
              </a:rPr>
              <a:t> </a:t>
            </a:r>
          </a:p>
        </p:txBody>
      </p:sp>
      <p:sp>
        <p:nvSpPr>
          <p:cNvPr id="2" name="TextBox 1">
            <a:extLst>
              <a:ext uri="{FF2B5EF4-FFF2-40B4-BE49-F238E27FC236}">
                <a16:creationId xmlns:a16="http://schemas.microsoft.com/office/drawing/2014/main" id="{BC414C47-8124-BAAB-A1C8-D2AB53A5D7E3}"/>
              </a:ext>
            </a:extLst>
          </p:cNvPr>
          <p:cNvSpPr txBox="1"/>
          <p:nvPr/>
        </p:nvSpPr>
        <p:spPr>
          <a:xfrm>
            <a:off x="4429303" y="2775909"/>
            <a:ext cx="2075167" cy="2954655"/>
          </a:xfrm>
          <a:prstGeom prst="rect">
            <a:avLst/>
          </a:prstGeom>
          <a:noFill/>
        </p:spPr>
        <p:txBody>
          <a:bodyPr wrap="square" rtlCol="0">
            <a:spAutoFit/>
          </a:bodyPr>
          <a:lstStyle/>
          <a:p>
            <a:r>
              <a:rPr lang="en-CA" sz="2400" b="1" dirty="0"/>
              <a:t>6 Census </a:t>
            </a:r>
          </a:p>
          <a:p>
            <a:pPr marL="285750" indent="-285750">
              <a:buFontTx/>
              <a:buChar char="-"/>
            </a:pPr>
            <a:r>
              <a:rPr lang="en-CA" sz="2400" dirty="0"/>
              <a:t>1971</a:t>
            </a:r>
          </a:p>
          <a:p>
            <a:pPr marL="285750" indent="-285750">
              <a:buFontTx/>
              <a:buChar char="-"/>
            </a:pPr>
            <a:r>
              <a:rPr lang="en-CA" sz="2400" dirty="0"/>
              <a:t>1981</a:t>
            </a:r>
          </a:p>
          <a:p>
            <a:pPr marL="285750" indent="-285750">
              <a:buFontTx/>
              <a:buChar char="-"/>
            </a:pPr>
            <a:r>
              <a:rPr lang="en-CA" sz="2400" dirty="0"/>
              <a:t>1991</a:t>
            </a:r>
          </a:p>
          <a:p>
            <a:pPr marL="285750" indent="-285750">
              <a:buFontTx/>
              <a:buChar char="-"/>
            </a:pPr>
            <a:r>
              <a:rPr lang="en-CA" sz="2400" dirty="0"/>
              <a:t>2001</a:t>
            </a:r>
          </a:p>
          <a:p>
            <a:pPr marL="285750" indent="-285750">
              <a:buFontTx/>
              <a:buChar char="-"/>
            </a:pPr>
            <a:r>
              <a:rPr lang="en-CA" sz="2400" dirty="0"/>
              <a:t>2011</a:t>
            </a:r>
          </a:p>
          <a:p>
            <a:pPr marL="285750" indent="-285750">
              <a:buFontTx/>
              <a:buChar char="-"/>
            </a:pPr>
            <a:r>
              <a:rPr lang="en-CA" sz="2400" dirty="0"/>
              <a:t>2021</a:t>
            </a:r>
          </a:p>
          <a:p>
            <a:endParaRPr lang="en-CA" dirty="0"/>
          </a:p>
        </p:txBody>
      </p:sp>
    </p:spTree>
    <p:extLst>
      <p:ext uri="{BB962C8B-B14F-4D97-AF65-F5344CB8AC3E}">
        <p14:creationId xmlns:p14="http://schemas.microsoft.com/office/powerpoint/2010/main" val="412133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131570" y="3974554"/>
            <a:ext cx="2354580" cy="994172"/>
          </a:xfrm>
        </p:spPr>
        <p:txBody>
          <a:bodyPr/>
          <a:lstStyle/>
          <a:p>
            <a:r>
              <a:rPr lang="en-US" dirty="0"/>
              <a:t>What is the Duncan index?</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4441691" y="2830074"/>
            <a:ext cx="4074903" cy="273844"/>
          </a:xfrm>
        </p:spPr>
        <p:txBody>
          <a:bodyPr>
            <a:normAutofit fontScale="92500" lnSpcReduction="10000"/>
          </a:bodyPr>
          <a:lstStyle/>
          <a:p>
            <a:r>
              <a:rPr lang="en-US" dirty="0"/>
              <a:t>USE IN PREVIOUS RESEARCH</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4441372" y="3077142"/>
            <a:ext cx="4073978" cy="418463"/>
          </a:xfrm>
        </p:spPr>
        <p:txBody>
          <a:bodyPr/>
          <a:lstStyle/>
          <a:p>
            <a:r>
              <a:rPr lang="en-US" dirty="0" err="1"/>
              <a:t>xxxxxxxx</a:t>
            </a:r>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4441691" y="3654921"/>
            <a:ext cx="4074903" cy="273844"/>
          </a:xfrm>
        </p:spPr>
        <p:txBody>
          <a:bodyPr>
            <a:normAutofit fontScale="92500" lnSpcReduction="10000"/>
          </a:bodyPr>
          <a:lstStyle/>
          <a:p>
            <a:r>
              <a:rPr lang="en-US" dirty="0"/>
              <a:t>EXAMPLE</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4441372" y="3901989"/>
            <a:ext cx="4073978" cy="418463"/>
          </a:xfrm>
        </p:spPr>
        <p:txBody>
          <a:bodyPr/>
          <a:lstStyle/>
          <a:p>
            <a:r>
              <a:rPr lang="en-US" dirty="0" err="1"/>
              <a:t>xxxxxxxxx</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4440080" y="4479768"/>
            <a:ext cx="4074903" cy="273844"/>
          </a:xfrm>
        </p:spPr>
        <p:txBody>
          <a:bodyPr>
            <a:normAutofit fontScale="92500" lnSpcReduction="10000"/>
          </a:bodyPr>
          <a:lstStyle/>
          <a:p>
            <a:r>
              <a:rPr lang="en-US" dirty="0"/>
              <a:t>INTERPRETATION OF THE RESULTS</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4439761" y="4726837"/>
            <a:ext cx="4073978" cy="418463"/>
          </a:xfrm>
        </p:spPr>
        <p:txBody>
          <a:bodyPr/>
          <a:lstStyle/>
          <a:p>
            <a:r>
              <a:rPr lang="en-US" dirty="0" err="1"/>
              <a:t>xxxxxxxxxx</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8349828" y="6566849"/>
            <a:ext cx="489857" cy="273844"/>
          </a:xfrm>
        </p:spPr>
        <p:txBody>
          <a:bodyPr/>
          <a:lstStyle/>
          <a:p>
            <a:fld id="{B5CEABB6-07DC-46E8-9B57-56EC44A396E5}" type="slidenum">
              <a:rPr lang="en-US" smtClean="0"/>
              <a:pPr/>
              <a:t>11</a:t>
            </a:fld>
            <a:endParaRPr lang="en-US" dirty="0"/>
          </a:p>
        </p:txBody>
      </p:sp>
      <p:pic>
        <p:nvPicPr>
          <p:cNvPr id="13" name="Picture 12">
            <a:extLst>
              <a:ext uri="{FF2B5EF4-FFF2-40B4-BE49-F238E27FC236}">
                <a16:creationId xmlns:a16="http://schemas.microsoft.com/office/drawing/2014/main" id="{CBEE5463-8BE1-028A-B9B8-61F97221313E}"/>
              </a:ext>
            </a:extLst>
          </p:cNvPr>
          <p:cNvPicPr>
            <a:picLocks noChangeAspect="1"/>
          </p:cNvPicPr>
          <p:nvPr/>
        </p:nvPicPr>
        <p:blipFill>
          <a:blip r:embed="rId3"/>
          <a:stretch>
            <a:fillRect/>
          </a:stretch>
        </p:blipFill>
        <p:spPr>
          <a:xfrm>
            <a:off x="737559" y="161180"/>
            <a:ext cx="6011167" cy="1068366"/>
          </a:xfrm>
          <a:prstGeom prst="rect">
            <a:avLst/>
          </a:prstGeom>
        </p:spPr>
      </p:pic>
      <p:pic>
        <p:nvPicPr>
          <p:cNvPr id="19" name="Picture 18">
            <a:extLst>
              <a:ext uri="{FF2B5EF4-FFF2-40B4-BE49-F238E27FC236}">
                <a16:creationId xmlns:a16="http://schemas.microsoft.com/office/drawing/2014/main" id="{E73CC9C4-5749-83E4-F797-E9C898B640A4}"/>
              </a:ext>
            </a:extLst>
          </p:cNvPr>
          <p:cNvPicPr>
            <a:picLocks noChangeAspect="1"/>
          </p:cNvPicPr>
          <p:nvPr/>
        </p:nvPicPr>
        <p:blipFill rotWithShape="1">
          <a:blip r:embed="rId4"/>
          <a:srcRect r="27603"/>
          <a:stretch/>
        </p:blipFill>
        <p:spPr>
          <a:xfrm>
            <a:off x="304314" y="1275777"/>
            <a:ext cx="8535371" cy="5183706"/>
          </a:xfrm>
          <a:prstGeom prst="rect">
            <a:avLst/>
          </a:prstGeom>
          <a:ln>
            <a:solidFill>
              <a:schemeClr val="tx1"/>
            </a:solidFill>
          </a:ln>
        </p:spPr>
      </p:pic>
      <p:sp>
        <p:nvSpPr>
          <p:cNvPr id="23" name="Text Placeholder 9">
            <a:extLst>
              <a:ext uri="{FF2B5EF4-FFF2-40B4-BE49-F238E27FC236}">
                <a16:creationId xmlns:a16="http://schemas.microsoft.com/office/drawing/2014/main" id="{2FE7C914-9E97-4C3B-313F-0E7966BA2BD3}"/>
              </a:ext>
            </a:extLst>
          </p:cNvPr>
          <p:cNvSpPr txBox="1">
            <a:spLocks/>
          </p:cNvSpPr>
          <p:nvPr/>
        </p:nvSpPr>
        <p:spPr>
          <a:xfrm>
            <a:off x="1740821" y="6554398"/>
            <a:ext cx="6158751" cy="418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05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Reference: </a:t>
            </a:r>
            <a:r>
              <a:rPr lang="en-US" dirty="0">
                <a:hlinkClick r:id="rId5"/>
              </a:rPr>
              <a:t>https://www.nomisweb.co.uk/query/construct/summary.asp?menuopt=200&amp;subcomp=</a:t>
            </a:r>
            <a:endParaRPr lang="en-US" dirty="0"/>
          </a:p>
        </p:txBody>
      </p:sp>
    </p:spTree>
    <p:extLst>
      <p:ext uri="{BB962C8B-B14F-4D97-AF65-F5344CB8AC3E}">
        <p14:creationId xmlns:p14="http://schemas.microsoft.com/office/powerpoint/2010/main" val="2887374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4441691" y="2830074"/>
            <a:ext cx="4074903" cy="273844"/>
          </a:xfrm>
        </p:spPr>
        <p:txBody>
          <a:bodyPr>
            <a:normAutofit fontScale="92500" lnSpcReduction="10000"/>
          </a:bodyPr>
          <a:lstStyle/>
          <a:p>
            <a:r>
              <a:rPr lang="en-US" dirty="0"/>
              <a:t>USE IN PREVIOUS RESEARCH</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4441372" y="3077142"/>
            <a:ext cx="4073978" cy="418463"/>
          </a:xfrm>
        </p:spPr>
        <p:txBody>
          <a:bodyPr/>
          <a:lstStyle/>
          <a:p>
            <a:r>
              <a:rPr lang="en-US" dirty="0" err="1"/>
              <a:t>xxxxxxxx</a:t>
            </a:r>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4441691" y="3654921"/>
            <a:ext cx="4074903" cy="273844"/>
          </a:xfrm>
        </p:spPr>
        <p:txBody>
          <a:bodyPr>
            <a:normAutofit fontScale="92500" lnSpcReduction="10000"/>
          </a:bodyPr>
          <a:lstStyle/>
          <a:p>
            <a:r>
              <a:rPr lang="en-US" dirty="0"/>
              <a:t>EXAMPLE</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4441372" y="3901989"/>
            <a:ext cx="4073978" cy="418463"/>
          </a:xfrm>
        </p:spPr>
        <p:txBody>
          <a:bodyPr/>
          <a:lstStyle/>
          <a:p>
            <a:r>
              <a:rPr lang="en-US" dirty="0" err="1"/>
              <a:t>xxxxxxxxx</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4440080" y="4479768"/>
            <a:ext cx="4074903" cy="273844"/>
          </a:xfrm>
        </p:spPr>
        <p:txBody>
          <a:bodyPr>
            <a:normAutofit fontScale="92500" lnSpcReduction="10000"/>
          </a:bodyPr>
          <a:lstStyle/>
          <a:p>
            <a:r>
              <a:rPr lang="en-US" dirty="0"/>
              <a:t>INTERPRETATION OF THE RESULTS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8268810" y="6520313"/>
            <a:ext cx="489857" cy="273844"/>
          </a:xfrm>
        </p:spPr>
        <p:txBody>
          <a:bodyPr/>
          <a:lstStyle/>
          <a:p>
            <a:fld id="{B5CEABB6-07DC-46E8-9B57-56EC44A396E5}" type="slidenum">
              <a:rPr lang="en-US" smtClean="0"/>
              <a:pPr/>
              <a:t>12</a:t>
            </a:fld>
            <a:endParaRPr lang="en-US" dirty="0"/>
          </a:p>
        </p:txBody>
      </p:sp>
      <p:sp>
        <p:nvSpPr>
          <p:cNvPr id="23" name="Text Placeholder 9">
            <a:extLst>
              <a:ext uri="{FF2B5EF4-FFF2-40B4-BE49-F238E27FC236}">
                <a16:creationId xmlns:a16="http://schemas.microsoft.com/office/drawing/2014/main" id="{2FE7C914-9E97-4C3B-313F-0E7966BA2BD3}"/>
              </a:ext>
            </a:extLst>
          </p:cNvPr>
          <p:cNvSpPr txBox="1">
            <a:spLocks/>
          </p:cNvSpPr>
          <p:nvPr/>
        </p:nvSpPr>
        <p:spPr>
          <a:xfrm>
            <a:off x="1736083" y="6501508"/>
            <a:ext cx="6158751" cy="418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05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Reference: </a:t>
            </a:r>
            <a:r>
              <a:rPr lang="en-US" dirty="0">
                <a:hlinkClick r:id="rId3"/>
              </a:rPr>
              <a:t>https://www.nomisweb.co.uk/query/construct/summary.asp?menuopt=200&amp;subcomp=</a:t>
            </a:r>
            <a:endParaRPr lang="en-US" dirty="0"/>
          </a:p>
          <a:p>
            <a:endParaRPr lang="en-US" dirty="0"/>
          </a:p>
        </p:txBody>
      </p:sp>
      <p:sp>
        <p:nvSpPr>
          <p:cNvPr id="4" name="Text Placeholder 3">
            <a:extLst>
              <a:ext uri="{FF2B5EF4-FFF2-40B4-BE49-F238E27FC236}">
                <a16:creationId xmlns:a16="http://schemas.microsoft.com/office/drawing/2014/main" id="{66E5CD82-1F81-72F2-701F-96E06C11C204}"/>
              </a:ext>
            </a:extLst>
          </p:cNvPr>
          <p:cNvSpPr>
            <a:spLocks noGrp="1"/>
          </p:cNvSpPr>
          <p:nvPr>
            <p:ph type="body" sz="quarter" idx="28"/>
          </p:nvPr>
        </p:nvSpPr>
        <p:spPr/>
        <p:txBody>
          <a:bodyPr/>
          <a:lstStyle/>
          <a:p>
            <a:endParaRPr lang="en-CA"/>
          </a:p>
        </p:txBody>
      </p:sp>
      <p:pic>
        <p:nvPicPr>
          <p:cNvPr id="12" name="Picture 11">
            <a:extLst>
              <a:ext uri="{FF2B5EF4-FFF2-40B4-BE49-F238E27FC236}">
                <a16:creationId xmlns:a16="http://schemas.microsoft.com/office/drawing/2014/main" id="{5AD112BE-A090-F888-A728-4F7111991BC1}"/>
              </a:ext>
            </a:extLst>
          </p:cNvPr>
          <p:cNvPicPr>
            <a:picLocks noChangeAspect="1"/>
          </p:cNvPicPr>
          <p:nvPr/>
        </p:nvPicPr>
        <p:blipFill rotWithShape="1">
          <a:blip r:embed="rId4"/>
          <a:srcRect t="3219" b="16722"/>
          <a:stretch/>
        </p:blipFill>
        <p:spPr>
          <a:xfrm>
            <a:off x="262008" y="138545"/>
            <a:ext cx="8619984" cy="6296693"/>
          </a:xfrm>
          <a:prstGeom prst="rect">
            <a:avLst/>
          </a:prstGeom>
          <a:ln>
            <a:solidFill>
              <a:schemeClr val="tx1"/>
            </a:solidFill>
          </a:ln>
        </p:spPr>
      </p:pic>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74288" y="121889"/>
            <a:ext cx="3027469" cy="830414"/>
          </a:xfrm>
        </p:spPr>
        <p:txBody>
          <a:bodyPr/>
          <a:lstStyle/>
          <a:p>
            <a:r>
              <a:rPr lang="en-US" dirty="0"/>
              <a:t>Census 1981 – </a:t>
            </a:r>
            <a:br>
              <a:rPr lang="en-US" dirty="0"/>
            </a:br>
            <a:r>
              <a:rPr lang="en-US" dirty="0"/>
              <a:t>Occupation by sex</a:t>
            </a:r>
          </a:p>
        </p:txBody>
      </p:sp>
    </p:spTree>
    <p:extLst>
      <p:ext uri="{BB962C8B-B14F-4D97-AF65-F5344CB8AC3E}">
        <p14:creationId xmlns:p14="http://schemas.microsoft.com/office/powerpoint/2010/main" val="1808836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560233" y="330200"/>
            <a:ext cx="5160820" cy="1037167"/>
          </a:xfrm>
        </p:spPr>
        <p:txBody>
          <a:bodyPr>
            <a:normAutofit fontScale="90000"/>
          </a:bodyPr>
          <a:lstStyle/>
          <a:p>
            <a:pPr algn="r"/>
            <a:r>
              <a:rPr lang="en-US" sz="3200" dirty="0"/>
              <a:t>Standard occupational classification</a:t>
            </a:r>
          </a:p>
        </p:txBody>
      </p:sp>
      <p:pic>
        <p:nvPicPr>
          <p:cNvPr id="12" name="Picture 11">
            <a:extLst>
              <a:ext uri="{FF2B5EF4-FFF2-40B4-BE49-F238E27FC236}">
                <a16:creationId xmlns:a16="http://schemas.microsoft.com/office/drawing/2014/main" id="{CEE9EDCD-9490-D547-FAD5-F67613E936F2}"/>
              </a:ext>
            </a:extLst>
          </p:cNvPr>
          <p:cNvPicPr>
            <a:picLocks noChangeAspect="1"/>
          </p:cNvPicPr>
          <p:nvPr/>
        </p:nvPicPr>
        <p:blipFill rotWithShape="1">
          <a:blip r:embed="rId3"/>
          <a:srcRect l="723" t="1197" r="2995"/>
          <a:stretch/>
        </p:blipFill>
        <p:spPr>
          <a:xfrm>
            <a:off x="163907" y="1459250"/>
            <a:ext cx="8852173" cy="4864219"/>
          </a:xfrm>
          <a:prstGeom prst="rect">
            <a:avLst/>
          </a:prstGeom>
          <a:ln>
            <a:solidFill>
              <a:schemeClr val="tx1"/>
            </a:solidFill>
          </a:ln>
        </p:spPr>
      </p:pic>
      <p:sp>
        <p:nvSpPr>
          <p:cNvPr id="41" name="TextBox 40">
            <a:extLst>
              <a:ext uri="{FF2B5EF4-FFF2-40B4-BE49-F238E27FC236}">
                <a16:creationId xmlns:a16="http://schemas.microsoft.com/office/drawing/2014/main" id="{2C6482AC-0408-B9FD-BDCE-E015EB26C760}"/>
              </a:ext>
            </a:extLst>
          </p:cNvPr>
          <p:cNvSpPr txBox="1"/>
          <p:nvPr/>
        </p:nvSpPr>
        <p:spPr>
          <a:xfrm>
            <a:off x="452190" y="6527800"/>
            <a:ext cx="8380942" cy="430887"/>
          </a:xfrm>
          <a:prstGeom prst="rect">
            <a:avLst/>
          </a:prstGeom>
          <a:noFill/>
        </p:spPr>
        <p:txBody>
          <a:bodyPr wrap="square">
            <a:spAutoFit/>
          </a:bodyPr>
          <a:lstStyle/>
          <a:p>
            <a:r>
              <a:rPr lang="en-CA" sz="1100" dirty="0"/>
              <a:t>Reference: </a:t>
            </a:r>
            <a:r>
              <a:rPr lang="en-CA" sz="1100" dirty="0">
                <a:hlinkClick r:id="rId4"/>
              </a:rPr>
              <a:t>https://onsdigital.github.io/dp-classification-tools/standard-occupational-classification/ONS_SOC_hierarchy_view.html</a:t>
            </a:r>
            <a:endParaRPr lang="en-CA" sz="1100" dirty="0"/>
          </a:p>
          <a:p>
            <a:endParaRPr lang="en-CA" sz="1100" dirty="0"/>
          </a:p>
        </p:txBody>
      </p:sp>
      <p:sp>
        <p:nvSpPr>
          <p:cNvPr id="43" name="Slide Number Placeholder 42">
            <a:extLst>
              <a:ext uri="{FF2B5EF4-FFF2-40B4-BE49-F238E27FC236}">
                <a16:creationId xmlns:a16="http://schemas.microsoft.com/office/drawing/2014/main" id="{9055FFFA-8F7D-5F9C-CBF5-78D77C0A3622}"/>
              </a:ext>
            </a:extLst>
          </p:cNvPr>
          <p:cNvSpPr>
            <a:spLocks noGrp="1"/>
          </p:cNvSpPr>
          <p:nvPr>
            <p:ph type="sldNum" sz="quarter" idx="22"/>
          </p:nvPr>
        </p:nvSpPr>
        <p:spPr/>
        <p:txBody>
          <a:bodyPr/>
          <a:lstStyle/>
          <a:p>
            <a:r>
              <a:rPr lang="en-US" dirty="0"/>
              <a:t>12</a:t>
            </a:r>
          </a:p>
        </p:txBody>
      </p:sp>
    </p:spTree>
    <p:extLst>
      <p:ext uri="{BB962C8B-B14F-4D97-AF65-F5344CB8AC3E}">
        <p14:creationId xmlns:p14="http://schemas.microsoft.com/office/powerpoint/2010/main" val="184494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E4EE4C5E-3C7E-E6A4-7391-2D1E45ACDE6E}"/>
              </a:ext>
            </a:extLst>
          </p:cNvPr>
          <p:cNvPicPr>
            <a:picLocks noChangeAspect="1"/>
          </p:cNvPicPr>
          <p:nvPr/>
        </p:nvPicPr>
        <p:blipFill rotWithShape="1">
          <a:blip r:embed="rId3"/>
          <a:srcRect l="1383" r="7400" b="5556"/>
          <a:stretch/>
        </p:blipFill>
        <p:spPr>
          <a:xfrm>
            <a:off x="1269736" y="3075643"/>
            <a:ext cx="7640956" cy="1502798"/>
          </a:xfrm>
          <a:prstGeom prst="rect">
            <a:avLst/>
          </a:prstGeom>
          <a:ln>
            <a:solidFill>
              <a:schemeClr val="tx1"/>
            </a:solidFill>
          </a:ln>
        </p:spPr>
      </p:pic>
      <p:pic>
        <p:nvPicPr>
          <p:cNvPr id="39" name="Picture 38">
            <a:extLst>
              <a:ext uri="{FF2B5EF4-FFF2-40B4-BE49-F238E27FC236}">
                <a16:creationId xmlns:a16="http://schemas.microsoft.com/office/drawing/2014/main" id="{9431A300-ED6A-6FD6-EA10-E437735A6B99}"/>
              </a:ext>
            </a:extLst>
          </p:cNvPr>
          <p:cNvPicPr>
            <a:picLocks noChangeAspect="1"/>
          </p:cNvPicPr>
          <p:nvPr/>
        </p:nvPicPr>
        <p:blipFill rotWithShape="1">
          <a:blip r:embed="rId4"/>
          <a:srcRect r="4790" b="12191"/>
          <a:stretch/>
        </p:blipFill>
        <p:spPr>
          <a:xfrm>
            <a:off x="2978461" y="136524"/>
            <a:ext cx="5932231" cy="2867916"/>
          </a:xfrm>
          <a:prstGeom prst="rect">
            <a:avLst/>
          </a:prstGeom>
          <a:ln>
            <a:solidFill>
              <a:schemeClr val="tx1"/>
            </a:solidFill>
          </a:ln>
        </p:spPr>
      </p:pic>
      <p:pic>
        <p:nvPicPr>
          <p:cNvPr id="4" name="Picture 3">
            <a:extLst>
              <a:ext uri="{FF2B5EF4-FFF2-40B4-BE49-F238E27FC236}">
                <a16:creationId xmlns:a16="http://schemas.microsoft.com/office/drawing/2014/main" id="{27DA979C-5199-0FA1-0F31-71D411EAF1E6}"/>
              </a:ext>
            </a:extLst>
          </p:cNvPr>
          <p:cNvPicPr>
            <a:picLocks noChangeAspect="1"/>
          </p:cNvPicPr>
          <p:nvPr/>
        </p:nvPicPr>
        <p:blipFill rotWithShape="1">
          <a:blip r:embed="rId5"/>
          <a:srcRect r="23534"/>
          <a:stretch/>
        </p:blipFill>
        <p:spPr>
          <a:xfrm>
            <a:off x="353906" y="4664166"/>
            <a:ext cx="8563442" cy="1777909"/>
          </a:xfrm>
          <a:prstGeom prst="rect">
            <a:avLst/>
          </a:prstGeom>
          <a:ln>
            <a:solidFill>
              <a:schemeClr val="tx1"/>
            </a:solidFill>
          </a:ln>
        </p:spPr>
      </p:pic>
      <p:sp>
        <p:nvSpPr>
          <p:cNvPr id="6" name="Slide Number Placeholder 5">
            <a:extLst>
              <a:ext uri="{FF2B5EF4-FFF2-40B4-BE49-F238E27FC236}">
                <a16:creationId xmlns:a16="http://schemas.microsoft.com/office/drawing/2014/main" id="{2D19D5F0-A1CE-F72A-1B9C-03C1DBDCC423}"/>
              </a:ext>
            </a:extLst>
          </p:cNvPr>
          <p:cNvSpPr>
            <a:spLocks noGrp="1"/>
          </p:cNvSpPr>
          <p:nvPr>
            <p:ph type="sldNum" sz="quarter" idx="22"/>
          </p:nvPr>
        </p:nvSpPr>
        <p:spPr/>
        <p:txBody>
          <a:bodyPr/>
          <a:lstStyle/>
          <a:p>
            <a:fld id="{B5CEABB6-07DC-46E8-9B57-56EC44A396E5}" type="slidenum">
              <a:rPr lang="en-US" smtClean="0"/>
              <a:pPr/>
              <a:t>14</a:t>
            </a:fld>
            <a:endParaRPr lang="en-US" dirty="0"/>
          </a:p>
        </p:txBody>
      </p:sp>
      <p:sp>
        <p:nvSpPr>
          <p:cNvPr id="7" name="TextBox 6">
            <a:extLst>
              <a:ext uri="{FF2B5EF4-FFF2-40B4-BE49-F238E27FC236}">
                <a16:creationId xmlns:a16="http://schemas.microsoft.com/office/drawing/2014/main" id="{083F145B-64C4-C62D-B293-7EFC5AE89A19}"/>
              </a:ext>
            </a:extLst>
          </p:cNvPr>
          <p:cNvSpPr txBox="1"/>
          <p:nvPr/>
        </p:nvSpPr>
        <p:spPr>
          <a:xfrm>
            <a:off x="452190" y="6527800"/>
            <a:ext cx="8380942" cy="430887"/>
          </a:xfrm>
          <a:prstGeom prst="rect">
            <a:avLst/>
          </a:prstGeom>
          <a:noFill/>
        </p:spPr>
        <p:txBody>
          <a:bodyPr wrap="square">
            <a:spAutoFit/>
          </a:bodyPr>
          <a:lstStyle/>
          <a:p>
            <a:r>
              <a:rPr lang="en-CA" sz="1100" dirty="0"/>
              <a:t>Reference: </a:t>
            </a:r>
            <a:r>
              <a:rPr lang="en-CA" sz="1100" dirty="0">
                <a:hlinkClick r:id="rId6"/>
              </a:rPr>
              <a:t>https://onsdigital.github.io/dp-classification-tools/standard-occupational-classification/ONS_SOC_hierarchy_view.html</a:t>
            </a:r>
            <a:endParaRPr lang="en-CA" sz="1100" dirty="0"/>
          </a:p>
          <a:p>
            <a:endParaRPr lang="en-CA" sz="1100" dirty="0"/>
          </a:p>
        </p:txBody>
      </p:sp>
    </p:spTree>
    <p:extLst>
      <p:ext uri="{BB962C8B-B14F-4D97-AF65-F5344CB8AC3E}">
        <p14:creationId xmlns:p14="http://schemas.microsoft.com/office/powerpoint/2010/main" val="402428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052044" y="4493563"/>
            <a:ext cx="4859801" cy="1128284"/>
          </a:xfrm>
        </p:spPr>
        <p:txBody>
          <a:bodyPr/>
          <a:lstStyle/>
          <a:p>
            <a:r>
              <a:rPr lang="en-US" sz="4400" dirty="0" err="1"/>
              <a:t>rESULTS</a:t>
            </a:r>
            <a:endParaRPr lang="en-US" sz="4400" dirty="0"/>
          </a:p>
        </p:txBody>
      </p:sp>
    </p:spTree>
    <p:extLst>
      <p:ext uri="{BB962C8B-B14F-4D97-AF65-F5344CB8AC3E}">
        <p14:creationId xmlns:p14="http://schemas.microsoft.com/office/powerpoint/2010/main" val="3183634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32DDCC7-6EA1-ECF3-EE1F-E65550710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9575"/>
            <a:ext cx="919323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107656" y="2110979"/>
            <a:ext cx="3833813" cy="903684"/>
          </a:xfrm>
        </p:spPr>
        <p:txBody>
          <a:bodyPr/>
          <a:lstStyle/>
          <a:p>
            <a:r>
              <a:rPr lang="en-US" dirty="0"/>
              <a:t>results</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4107656" y="3619160"/>
            <a:ext cx="3833813" cy="1144191"/>
          </a:xfrm>
        </p:spPr>
        <p:txBody>
          <a:bodyPr vert="horz" lIns="68580" tIns="34290" rIns="68580" bIns="34290" rtlCol="0" anchor="b">
            <a:normAutofit/>
          </a:bodyPr>
          <a:lstStyle/>
          <a:p>
            <a:r>
              <a:rPr lang="en-US" dirty="0"/>
              <a:t>XXXXXXXXX</a:t>
            </a:r>
          </a:p>
        </p:txBody>
      </p:sp>
      <p:sp>
        <p:nvSpPr>
          <p:cNvPr id="5" name="Slide Number Placeholder 4">
            <a:extLst>
              <a:ext uri="{FF2B5EF4-FFF2-40B4-BE49-F238E27FC236}">
                <a16:creationId xmlns:a16="http://schemas.microsoft.com/office/drawing/2014/main" id="{F4CB9327-867D-1819-0106-B966E85EEDBB}"/>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7" name="TextBox 6">
            <a:extLst>
              <a:ext uri="{FF2B5EF4-FFF2-40B4-BE49-F238E27FC236}">
                <a16:creationId xmlns:a16="http://schemas.microsoft.com/office/drawing/2014/main" id="{131F37E9-EE44-8654-941A-5D598CE2F56E}"/>
              </a:ext>
            </a:extLst>
          </p:cNvPr>
          <p:cNvSpPr txBox="1"/>
          <p:nvPr/>
        </p:nvSpPr>
        <p:spPr>
          <a:xfrm>
            <a:off x="96428" y="-9079"/>
            <a:ext cx="8798764" cy="830997"/>
          </a:xfrm>
          <a:prstGeom prst="rect">
            <a:avLst/>
          </a:prstGeom>
          <a:solidFill>
            <a:schemeClr val="bg1"/>
          </a:solidFill>
        </p:spPr>
        <p:txBody>
          <a:bodyPr wrap="square" rtlCol="0">
            <a:spAutoFit/>
          </a:bodyPr>
          <a:lstStyle/>
          <a:p>
            <a:pPr algn="ctr"/>
            <a:r>
              <a:rPr lang="en-CA" sz="2400" dirty="0"/>
              <a:t>EVOLUTION OF THE SEGREGATION INDEX OF SPECIFIED ENGLAND AND WALES REGIONS FROM 1971 TO 2021</a:t>
            </a:r>
          </a:p>
        </p:txBody>
      </p:sp>
      <p:pic>
        <p:nvPicPr>
          <p:cNvPr id="6" name="Picture 5">
            <a:extLst>
              <a:ext uri="{FF2B5EF4-FFF2-40B4-BE49-F238E27FC236}">
                <a16:creationId xmlns:a16="http://schemas.microsoft.com/office/drawing/2014/main" id="{5F738484-8D5E-F8E7-4ADE-03F639595087}"/>
              </a:ext>
            </a:extLst>
          </p:cNvPr>
          <p:cNvPicPr>
            <a:picLocks noChangeAspect="1"/>
          </p:cNvPicPr>
          <p:nvPr/>
        </p:nvPicPr>
        <p:blipFill rotWithShape="1">
          <a:blip r:embed="rId4"/>
          <a:srcRect l="1505" t="452" b="1"/>
          <a:stretch/>
        </p:blipFill>
        <p:spPr>
          <a:xfrm>
            <a:off x="1141632" y="713598"/>
            <a:ext cx="7524066" cy="5526332"/>
          </a:xfrm>
          <a:prstGeom prst="rect">
            <a:avLst/>
          </a:prstGeom>
        </p:spPr>
      </p:pic>
      <p:sp>
        <p:nvSpPr>
          <p:cNvPr id="4" name="TextBox 3">
            <a:extLst>
              <a:ext uri="{FF2B5EF4-FFF2-40B4-BE49-F238E27FC236}">
                <a16:creationId xmlns:a16="http://schemas.microsoft.com/office/drawing/2014/main" id="{97A599F1-6C4C-B58C-1A36-BAFBE9122F7B}"/>
              </a:ext>
            </a:extLst>
          </p:cNvPr>
          <p:cNvSpPr txBox="1"/>
          <p:nvPr/>
        </p:nvSpPr>
        <p:spPr>
          <a:xfrm>
            <a:off x="719338" y="1066181"/>
            <a:ext cx="599972" cy="369332"/>
          </a:xfrm>
          <a:prstGeom prst="rect">
            <a:avLst/>
          </a:prstGeom>
          <a:solidFill>
            <a:schemeClr val="bg1"/>
          </a:solidFill>
        </p:spPr>
        <p:txBody>
          <a:bodyPr wrap="none" rtlCol="0">
            <a:spAutoFit/>
          </a:bodyPr>
          <a:lstStyle/>
          <a:p>
            <a:r>
              <a:rPr lang="en-CA" dirty="0"/>
              <a:t>0.55</a:t>
            </a:r>
          </a:p>
        </p:txBody>
      </p:sp>
      <p:sp>
        <p:nvSpPr>
          <p:cNvPr id="8" name="TextBox 7">
            <a:extLst>
              <a:ext uri="{FF2B5EF4-FFF2-40B4-BE49-F238E27FC236}">
                <a16:creationId xmlns:a16="http://schemas.microsoft.com/office/drawing/2014/main" id="{74FBA9AF-6DCF-D3B6-459C-2C4FD5BFAB8E}"/>
              </a:ext>
            </a:extLst>
          </p:cNvPr>
          <p:cNvSpPr txBox="1"/>
          <p:nvPr/>
        </p:nvSpPr>
        <p:spPr>
          <a:xfrm>
            <a:off x="711595" y="1798578"/>
            <a:ext cx="599972" cy="369332"/>
          </a:xfrm>
          <a:prstGeom prst="rect">
            <a:avLst/>
          </a:prstGeom>
          <a:solidFill>
            <a:schemeClr val="bg1"/>
          </a:solidFill>
        </p:spPr>
        <p:txBody>
          <a:bodyPr wrap="none" rtlCol="0">
            <a:spAutoFit/>
          </a:bodyPr>
          <a:lstStyle/>
          <a:p>
            <a:r>
              <a:rPr lang="en-CA" dirty="0"/>
              <a:t>0.50</a:t>
            </a:r>
          </a:p>
        </p:txBody>
      </p:sp>
      <p:sp>
        <p:nvSpPr>
          <p:cNvPr id="10" name="TextBox 9">
            <a:extLst>
              <a:ext uri="{FF2B5EF4-FFF2-40B4-BE49-F238E27FC236}">
                <a16:creationId xmlns:a16="http://schemas.microsoft.com/office/drawing/2014/main" id="{392149B1-9705-FD4D-49CF-2D81FEF48267}"/>
              </a:ext>
            </a:extLst>
          </p:cNvPr>
          <p:cNvSpPr txBox="1"/>
          <p:nvPr/>
        </p:nvSpPr>
        <p:spPr>
          <a:xfrm>
            <a:off x="713480" y="2603276"/>
            <a:ext cx="598049" cy="369332"/>
          </a:xfrm>
          <a:prstGeom prst="rect">
            <a:avLst/>
          </a:prstGeom>
          <a:solidFill>
            <a:schemeClr val="bg1"/>
          </a:solidFill>
        </p:spPr>
        <p:txBody>
          <a:bodyPr wrap="none" rtlCol="0">
            <a:spAutoFit/>
          </a:bodyPr>
          <a:lstStyle/>
          <a:p>
            <a:r>
              <a:rPr lang="en-CA" dirty="0"/>
              <a:t>0.45</a:t>
            </a:r>
          </a:p>
        </p:txBody>
      </p:sp>
      <p:sp>
        <p:nvSpPr>
          <p:cNvPr id="11" name="TextBox 10">
            <a:extLst>
              <a:ext uri="{FF2B5EF4-FFF2-40B4-BE49-F238E27FC236}">
                <a16:creationId xmlns:a16="http://schemas.microsoft.com/office/drawing/2014/main" id="{AA98B791-F367-21A7-F78C-9D59D7AA077D}"/>
              </a:ext>
            </a:extLst>
          </p:cNvPr>
          <p:cNvSpPr txBox="1"/>
          <p:nvPr/>
        </p:nvSpPr>
        <p:spPr>
          <a:xfrm>
            <a:off x="711595" y="3329407"/>
            <a:ext cx="598049" cy="369332"/>
          </a:xfrm>
          <a:prstGeom prst="rect">
            <a:avLst/>
          </a:prstGeom>
          <a:solidFill>
            <a:schemeClr val="bg1"/>
          </a:solidFill>
        </p:spPr>
        <p:txBody>
          <a:bodyPr wrap="none" rtlCol="0">
            <a:spAutoFit/>
          </a:bodyPr>
          <a:lstStyle/>
          <a:p>
            <a:r>
              <a:rPr lang="en-CA" dirty="0"/>
              <a:t>0.40</a:t>
            </a:r>
          </a:p>
        </p:txBody>
      </p:sp>
      <p:sp>
        <p:nvSpPr>
          <p:cNvPr id="12" name="TextBox 11">
            <a:extLst>
              <a:ext uri="{FF2B5EF4-FFF2-40B4-BE49-F238E27FC236}">
                <a16:creationId xmlns:a16="http://schemas.microsoft.com/office/drawing/2014/main" id="{FB6B8358-85EB-C0CC-A34A-B8007D7B3F68}"/>
              </a:ext>
            </a:extLst>
          </p:cNvPr>
          <p:cNvSpPr txBox="1"/>
          <p:nvPr/>
        </p:nvSpPr>
        <p:spPr>
          <a:xfrm>
            <a:off x="711595" y="4076982"/>
            <a:ext cx="599972" cy="369332"/>
          </a:xfrm>
          <a:prstGeom prst="rect">
            <a:avLst/>
          </a:prstGeom>
          <a:solidFill>
            <a:schemeClr val="bg1"/>
          </a:solidFill>
        </p:spPr>
        <p:txBody>
          <a:bodyPr wrap="none" rtlCol="0">
            <a:spAutoFit/>
          </a:bodyPr>
          <a:lstStyle/>
          <a:p>
            <a:r>
              <a:rPr lang="en-CA" dirty="0"/>
              <a:t>0.35</a:t>
            </a:r>
          </a:p>
        </p:txBody>
      </p:sp>
      <p:sp>
        <p:nvSpPr>
          <p:cNvPr id="13" name="TextBox 12">
            <a:extLst>
              <a:ext uri="{FF2B5EF4-FFF2-40B4-BE49-F238E27FC236}">
                <a16:creationId xmlns:a16="http://schemas.microsoft.com/office/drawing/2014/main" id="{8D20A7BF-DFC9-A72B-7428-33EA15B70912}"/>
              </a:ext>
            </a:extLst>
          </p:cNvPr>
          <p:cNvSpPr txBox="1"/>
          <p:nvPr/>
        </p:nvSpPr>
        <p:spPr>
          <a:xfrm>
            <a:off x="711595" y="4820116"/>
            <a:ext cx="599972" cy="369332"/>
          </a:xfrm>
          <a:prstGeom prst="rect">
            <a:avLst/>
          </a:prstGeom>
          <a:solidFill>
            <a:schemeClr val="bg1"/>
          </a:solidFill>
        </p:spPr>
        <p:txBody>
          <a:bodyPr wrap="none" rtlCol="0">
            <a:spAutoFit/>
          </a:bodyPr>
          <a:lstStyle/>
          <a:p>
            <a:r>
              <a:rPr lang="en-CA" dirty="0"/>
              <a:t>0.30</a:t>
            </a:r>
          </a:p>
        </p:txBody>
      </p:sp>
      <p:sp>
        <p:nvSpPr>
          <p:cNvPr id="14" name="TextBox 13">
            <a:extLst>
              <a:ext uri="{FF2B5EF4-FFF2-40B4-BE49-F238E27FC236}">
                <a16:creationId xmlns:a16="http://schemas.microsoft.com/office/drawing/2014/main" id="{CC387E6E-BA1B-87D6-A8E4-1F63218E4A1E}"/>
              </a:ext>
            </a:extLst>
          </p:cNvPr>
          <p:cNvSpPr txBox="1"/>
          <p:nvPr/>
        </p:nvSpPr>
        <p:spPr>
          <a:xfrm>
            <a:off x="698236" y="5563250"/>
            <a:ext cx="599972" cy="369332"/>
          </a:xfrm>
          <a:prstGeom prst="rect">
            <a:avLst/>
          </a:prstGeom>
          <a:solidFill>
            <a:schemeClr val="bg1"/>
          </a:solidFill>
        </p:spPr>
        <p:txBody>
          <a:bodyPr wrap="none" rtlCol="0">
            <a:spAutoFit/>
          </a:bodyPr>
          <a:lstStyle/>
          <a:p>
            <a:r>
              <a:rPr lang="en-CA" dirty="0"/>
              <a:t>0.25</a:t>
            </a:r>
          </a:p>
        </p:txBody>
      </p:sp>
      <p:sp>
        <p:nvSpPr>
          <p:cNvPr id="15" name="TextBox 14">
            <a:extLst>
              <a:ext uri="{FF2B5EF4-FFF2-40B4-BE49-F238E27FC236}">
                <a16:creationId xmlns:a16="http://schemas.microsoft.com/office/drawing/2014/main" id="{F601A3C2-00C0-947E-80AD-700B8CB4DD1B}"/>
              </a:ext>
            </a:extLst>
          </p:cNvPr>
          <p:cNvSpPr txBox="1"/>
          <p:nvPr/>
        </p:nvSpPr>
        <p:spPr>
          <a:xfrm>
            <a:off x="1221867" y="6126331"/>
            <a:ext cx="656718" cy="369332"/>
          </a:xfrm>
          <a:prstGeom prst="rect">
            <a:avLst/>
          </a:prstGeom>
          <a:solidFill>
            <a:schemeClr val="bg1"/>
          </a:solidFill>
        </p:spPr>
        <p:txBody>
          <a:bodyPr wrap="none" rtlCol="0">
            <a:spAutoFit/>
          </a:bodyPr>
          <a:lstStyle/>
          <a:p>
            <a:r>
              <a:rPr lang="en-CA" dirty="0"/>
              <a:t>1970</a:t>
            </a:r>
          </a:p>
        </p:txBody>
      </p:sp>
      <p:sp>
        <p:nvSpPr>
          <p:cNvPr id="16" name="TextBox 15">
            <a:extLst>
              <a:ext uri="{FF2B5EF4-FFF2-40B4-BE49-F238E27FC236}">
                <a16:creationId xmlns:a16="http://schemas.microsoft.com/office/drawing/2014/main" id="{3AB9D005-056A-0F9E-531C-94D8103F5263}"/>
              </a:ext>
            </a:extLst>
          </p:cNvPr>
          <p:cNvSpPr txBox="1"/>
          <p:nvPr/>
        </p:nvSpPr>
        <p:spPr>
          <a:xfrm>
            <a:off x="2478926" y="6144402"/>
            <a:ext cx="665567" cy="369332"/>
          </a:xfrm>
          <a:prstGeom prst="rect">
            <a:avLst/>
          </a:prstGeom>
          <a:solidFill>
            <a:schemeClr val="bg1"/>
          </a:solidFill>
        </p:spPr>
        <p:txBody>
          <a:bodyPr wrap="none" rtlCol="0">
            <a:spAutoFit/>
          </a:bodyPr>
          <a:lstStyle/>
          <a:p>
            <a:r>
              <a:rPr lang="en-CA" dirty="0"/>
              <a:t>1980</a:t>
            </a:r>
          </a:p>
        </p:txBody>
      </p:sp>
      <p:sp>
        <p:nvSpPr>
          <p:cNvPr id="17" name="TextBox 16">
            <a:extLst>
              <a:ext uri="{FF2B5EF4-FFF2-40B4-BE49-F238E27FC236}">
                <a16:creationId xmlns:a16="http://schemas.microsoft.com/office/drawing/2014/main" id="{C648C73F-AC7D-BFFB-0EA0-BC05398A3316}"/>
              </a:ext>
            </a:extLst>
          </p:cNvPr>
          <p:cNvSpPr txBox="1"/>
          <p:nvPr/>
        </p:nvSpPr>
        <p:spPr>
          <a:xfrm>
            <a:off x="3787038" y="6144402"/>
            <a:ext cx="665567" cy="369332"/>
          </a:xfrm>
          <a:prstGeom prst="rect">
            <a:avLst/>
          </a:prstGeom>
          <a:solidFill>
            <a:schemeClr val="bg1"/>
          </a:solidFill>
        </p:spPr>
        <p:txBody>
          <a:bodyPr wrap="none" rtlCol="0">
            <a:spAutoFit/>
          </a:bodyPr>
          <a:lstStyle/>
          <a:p>
            <a:r>
              <a:rPr lang="en-CA" dirty="0"/>
              <a:t>1990</a:t>
            </a:r>
          </a:p>
        </p:txBody>
      </p:sp>
      <p:sp>
        <p:nvSpPr>
          <p:cNvPr id="18" name="TextBox 17">
            <a:extLst>
              <a:ext uri="{FF2B5EF4-FFF2-40B4-BE49-F238E27FC236}">
                <a16:creationId xmlns:a16="http://schemas.microsoft.com/office/drawing/2014/main" id="{34197A4F-3A27-711F-5CA2-9DE0DFE59868}"/>
              </a:ext>
            </a:extLst>
          </p:cNvPr>
          <p:cNvSpPr txBox="1"/>
          <p:nvPr/>
        </p:nvSpPr>
        <p:spPr>
          <a:xfrm>
            <a:off x="5102467" y="6144402"/>
            <a:ext cx="665567" cy="369332"/>
          </a:xfrm>
          <a:prstGeom prst="rect">
            <a:avLst/>
          </a:prstGeom>
          <a:solidFill>
            <a:schemeClr val="bg1"/>
          </a:solidFill>
        </p:spPr>
        <p:txBody>
          <a:bodyPr wrap="none" rtlCol="0">
            <a:spAutoFit/>
          </a:bodyPr>
          <a:lstStyle/>
          <a:p>
            <a:r>
              <a:rPr lang="en-CA" dirty="0"/>
              <a:t>2000</a:t>
            </a:r>
          </a:p>
        </p:txBody>
      </p:sp>
      <p:sp>
        <p:nvSpPr>
          <p:cNvPr id="19" name="TextBox 18">
            <a:extLst>
              <a:ext uri="{FF2B5EF4-FFF2-40B4-BE49-F238E27FC236}">
                <a16:creationId xmlns:a16="http://schemas.microsoft.com/office/drawing/2014/main" id="{3F4718AD-DFCB-195C-A9F9-4B0B7157E311}"/>
              </a:ext>
            </a:extLst>
          </p:cNvPr>
          <p:cNvSpPr txBox="1"/>
          <p:nvPr/>
        </p:nvSpPr>
        <p:spPr>
          <a:xfrm>
            <a:off x="6417896" y="6140322"/>
            <a:ext cx="665567" cy="369332"/>
          </a:xfrm>
          <a:prstGeom prst="rect">
            <a:avLst/>
          </a:prstGeom>
          <a:solidFill>
            <a:schemeClr val="bg1"/>
          </a:solidFill>
        </p:spPr>
        <p:txBody>
          <a:bodyPr wrap="none" rtlCol="0">
            <a:spAutoFit/>
          </a:bodyPr>
          <a:lstStyle/>
          <a:p>
            <a:r>
              <a:rPr lang="en-CA" dirty="0"/>
              <a:t>2010</a:t>
            </a:r>
          </a:p>
        </p:txBody>
      </p:sp>
      <p:sp>
        <p:nvSpPr>
          <p:cNvPr id="20" name="TextBox 19">
            <a:extLst>
              <a:ext uri="{FF2B5EF4-FFF2-40B4-BE49-F238E27FC236}">
                <a16:creationId xmlns:a16="http://schemas.microsoft.com/office/drawing/2014/main" id="{9D12A2B7-62B5-FEC8-4C39-804CED32058D}"/>
              </a:ext>
            </a:extLst>
          </p:cNvPr>
          <p:cNvSpPr txBox="1"/>
          <p:nvPr/>
        </p:nvSpPr>
        <p:spPr>
          <a:xfrm>
            <a:off x="7733325" y="6140322"/>
            <a:ext cx="665567" cy="369332"/>
          </a:xfrm>
          <a:prstGeom prst="rect">
            <a:avLst/>
          </a:prstGeom>
          <a:solidFill>
            <a:schemeClr val="bg1"/>
          </a:solidFill>
        </p:spPr>
        <p:txBody>
          <a:bodyPr wrap="none" rtlCol="0">
            <a:spAutoFit/>
          </a:bodyPr>
          <a:lstStyle/>
          <a:p>
            <a:r>
              <a:rPr lang="en-CA" dirty="0"/>
              <a:t>2020</a:t>
            </a:r>
          </a:p>
        </p:txBody>
      </p:sp>
      <p:sp>
        <p:nvSpPr>
          <p:cNvPr id="21" name="TextBox 20">
            <a:extLst>
              <a:ext uri="{FF2B5EF4-FFF2-40B4-BE49-F238E27FC236}">
                <a16:creationId xmlns:a16="http://schemas.microsoft.com/office/drawing/2014/main" id="{FD7BFA9F-9FB9-2319-2586-E4588C80768C}"/>
              </a:ext>
            </a:extLst>
          </p:cNvPr>
          <p:cNvSpPr txBox="1"/>
          <p:nvPr/>
        </p:nvSpPr>
        <p:spPr>
          <a:xfrm rot="16200000">
            <a:off x="-647660" y="3087104"/>
            <a:ext cx="2207720" cy="369332"/>
          </a:xfrm>
          <a:prstGeom prst="rect">
            <a:avLst/>
          </a:prstGeom>
          <a:solidFill>
            <a:schemeClr val="bg1"/>
          </a:solidFill>
        </p:spPr>
        <p:txBody>
          <a:bodyPr wrap="none" rtlCol="0">
            <a:spAutoFit/>
          </a:bodyPr>
          <a:lstStyle/>
          <a:p>
            <a:r>
              <a:rPr lang="en-CA" dirty="0"/>
              <a:t>Duncan Index Value </a:t>
            </a:r>
          </a:p>
        </p:txBody>
      </p:sp>
      <p:sp>
        <p:nvSpPr>
          <p:cNvPr id="22" name="TextBox 21">
            <a:extLst>
              <a:ext uri="{FF2B5EF4-FFF2-40B4-BE49-F238E27FC236}">
                <a16:creationId xmlns:a16="http://schemas.microsoft.com/office/drawing/2014/main" id="{66AF77B8-C13A-1BB6-8CBC-7842AF237DD1}"/>
              </a:ext>
            </a:extLst>
          </p:cNvPr>
          <p:cNvSpPr txBox="1"/>
          <p:nvPr/>
        </p:nvSpPr>
        <p:spPr>
          <a:xfrm>
            <a:off x="4389836" y="6424221"/>
            <a:ext cx="1378198" cy="369332"/>
          </a:xfrm>
          <a:prstGeom prst="rect">
            <a:avLst/>
          </a:prstGeom>
          <a:solidFill>
            <a:schemeClr val="bg1"/>
          </a:solidFill>
        </p:spPr>
        <p:txBody>
          <a:bodyPr wrap="none" rtlCol="0">
            <a:spAutoFit/>
          </a:bodyPr>
          <a:lstStyle/>
          <a:p>
            <a:r>
              <a:rPr lang="en-CA" dirty="0"/>
              <a:t>Census Year</a:t>
            </a:r>
          </a:p>
        </p:txBody>
      </p:sp>
    </p:spTree>
    <p:extLst>
      <p:ext uri="{BB962C8B-B14F-4D97-AF65-F5344CB8AC3E}">
        <p14:creationId xmlns:p14="http://schemas.microsoft.com/office/powerpoint/2010/main" val="3915235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7A0BEF9-23BA-2848-F5E4-1285D82CB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985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107656" y="2110979"/>
            <a:ext cx="3833813" cy="903684"/>
          </a:xfrm>
        </p:spPr>
        <p:txBody>
          <a:bodyPr/>
          <a:lstStyle/>
          <a:p>
            <a:r>
              <a:rPr lang="en-US" dirty="0"/>
              <a:t>results</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4107656" y="3619160"/>
            <a:ext cx="3833813" cy="1144191"/>
          </a:xfrm>
        </p:spPr>
        <p:txBody>
          <a:bodyPr vert="horz" lIns="68580" tIns="34290" rIns="68580" bIns="34290" rtlCol="0" anchor="b">
            <a:normAutofit/>
          </a:bodyPr>
          <a:lstStyle/>
          <a:p>
            <a:r>
              <a:rPr lang="en-US" dirty="0"/>
              <a:t>XXXXXXXXX</a:t>
            </a:r>
          </a:p>
        </p:txBody>
      </p:sp>
      <p:sp>
        <p:nvSpPr>
          <p:cNvPr id="6" name="Slide Number Placeholder 5">
            <a:extLst>
              <a:ext uri="{FF2B5EF4-FFF2-40B4-BE49-F238E27FC236}">
                <a16:creationId xmlns:a16="http://schemas.microsoft.com/office/drawing/2014/main" id="{06589129-6CA1-60A0-593C-E7B1A4774B3F}"/>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7" name="TextBox 6">
            <a:extLst>
              <a:ext uri="{FF2B5EF4-FFF2-40B4-BE49-F238E27FC236}">
                <a16:creationId xmlns:a16="http://schemas.microsoft.com/office/drawing/2014/main" id="{E6E85A12-92E7-284B-F0E2-FF5CD16A5FCB}"/>
              </a:ext>
            </a:extLst>
          </p:cNvPr>
          <p:cNvSpPr txBox="1"/>
          <p:nvPr/>
        </p:nvSpPr>
        <p:spPr>
          <a:xfrm>
            <a:off x="54521" y="102480"/>
            <a:ext cx="8966295" cy="830997"/>
          </a:xfrm>
          <a:prstGeom prst="rect">
            <a:avLst/>
          </a:prstGeom>
          <a:solidFill>
            <a:schemeClr val="bg1"/>
          </a:solidFill>
        </p:spPr>
        <p:txBody>
          <a:bodyPr wrap="square" rtlCol="0">
            <a:spAutoFit/>
          </a:bodyPr>
          <a:lstStyle/>
          <a:p>
            <a:pPr algn="ctr"/>
            <a:r>
              <a:rPr lang="en-CA" sz="2400" dirty="0"/>
              <a:t>PREVALENCE OF SPECIFIED DUCAN INDEX OF SEGREGATION BETWEEN 1971 TO 2021 ACROSS ENGLAND AND WALES REGIONS</a:t>
            </a:r>
          </a:p>
        </p:txBody>
      </p:sp>
      <p:sp>
        <p:nvSpPr>
          <p:cNvPr id="8" name="Content Placeholder 2">
            <a:extLst>
              <a:ext uri="{FF2B5EF4-FFF2-40B4-BE49-F238E27FC236}">
                <a16:creationId xmlns:a16="http://schemas.microsoft.com/office/drawing/2014/main" id="{9913D198-354C-D200-F87F-AD6C0E76664F}"/>
              </a:ext>
            </a:extLst>
          </p:cNvPr>
          <p:cNvSpPr txBox="1">
            <a:spLocks/>
          </p:cNvSpPr>
          <p:nvPr/>
        </p:nvSpPr>
        <p:spPr>
          <a:xfrm>
            <a:off x="2655093" y="6479245"/>
            <a:ext cx="3833813" cy="343206"/>
          </a:xfrm>
          <a:prstGeom prst="rect">
            <a:avLst/>
          </a:prstGeom>
        </p:spPr>
        <p:txBody>
          <a:bodyPr vert="horz" lIns="68580" tIns="34290" rIns="68580" bIns="34290" rtlCol="0" anchor="b">
            <a:normAutofit/>
          </a:bodyPr>
          <a:lstStyle>
            <a:lvl1pPr marL="0" indent="0" algn="l" defTabSz="914400" rtl="0" eaLnBrk="1" latinLnBrk="0" hangingPunct="1">
              <a:lnSpc>
                <a:spcPct val="100000"/>
              </a:lnSpc>
              <a:spcBef>
                <a:spcPts val="1000"/>
              </a:spcBef>
              <a:buFont typeface="Arial" panose="020B0604020202020204" pitchFamily="34" charset="0"/>
              <a:buNone/>
              <a:defRPr sz="1050" kern="1200" spc="38" baseline="0">
                <a:solidFill>
                  <a:schemeClr val="tx1"/>
                </a:solidFill>
                <a:latin typeface="+mn-lt"/>
                <a:ea typeface="+mn-ea"/>
                <a:cs typeface="+mn-cs"/>
              </a:defRPr>
            </a:lvl1pPr>
            <a:lvl2pPr marL="342900" indent="0" algn="l" defTabSz="914400" rtl="0" eaLnBrk="1" latinLnBrk="0" hangingPunct="1">
              <a:lnSpc>
                <a:spcPct val="90000"/>
              </a:lnSpc>
              <a:spcBef>
                <a:spcPts val="500"/>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914400" rtl="0" eaLnBrk="1" latinLnBrk="0" hangingPunct="1">
              <a:lnSpc>
                <a:spcPct val="90000"/>
              </a:lnSpc>
              <a:spcBef>
                <a:spcPts val="500"/>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914400" rtl="0" eaLnBrk="1" latinLnBrk="0" hangingPunct="1">
              <a:lnSpc>
                <a:spcPct val="90000"/>
              </a:lnSpc>
              <a:spcBef>
                <a:spcPts val="500"/>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914400" rtl="0" eaLnBrk="1" latinLnBrk="0" hangingPunct="1">
              <a:lnSpc>
                <a:spcPct val="90000"/>
              </a:lnSpc>
              <a:spcBef>
                <a:spcPts val="500"/>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914400" rtl="0" eaLnBrk="1" latinLnBrk="0" hangingPunct="1">
              <a:lnSpc>
                <a:spcPct val="90000"/>
              </a:lnSpc>
              <a:spcBef>
                <a:spcPts val="500"/>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914400" rtl="0" eaLnBrk="1" latinLnBrk="0" hangingPunct="1">
              <a:lnSpc>
                <a:spcPct val="90000"/>
              </a:lnSpc>
              <a:spcBef>
                <a:spcPts val="500"/>
              </a:spcBef>
              <a:buFont typeface="Arial" panose="020B0604020202020204" pitchFamily="34" charset="0"/>
              <a:buNone/>
              <a:defRPr sz="1200" kern="1200">
                <a:solidFill>
                  <a:schemeClr val="tx1">
                    <a:tint val="75000"/>
                  </a:schemeClr>
                </a:solidFill>
                <a:latin typeface="+mn-lt"/>
                <a:ea typeface="+mn-ea"/>
                <a:cs typeface="+mn-cs"/>
              </a:defRPr>
            </a:lvl9pPr>
          </a:lstStyle>
          <a:p>
            <a:pPr algn="ctr"/>
            <a:endParaRPr lang="en-US" dirty="0"/>
          </a:p>
        </p:txBody>
      </p:sp>
      <p:pic>
        <p:nvPicPr>
          <p:cNvPr id="5" name="Picture 4">
            <a:extLst>
              <a:ext uri="{FF2B5EF4-FFF2-40B4-BE49-F238E27FC236}">
                <a16:creationId xmlns:a16="http://schemas.microsoft.com/office/drawing/2014/main" id="{05115064-623E-B843-E5CF-B9C3295B13F2}"/>
              </a:ext>
            </a:extLst>
          </p:cNvPr>
          <p:cNvPicPr>
            <a:picLocks noChangeAspect="1"/>
          </p:cNvPicPr>
          <p:nvPr/>
        </p:nvPicPr>
        <p:blipFill rotWithShape="1">
          <a:blip r:embed="rId4"/>
          <a:srcRect l="456" t="5005" r="9850" b="450"/>
          <a:stretch/>
        </p:blipFill>
        <p:spPr>
          <a:xfrm>
            <a:off x="511375" y="908142"/>
            <a:ext cx="8003975" cy="5367046"/>
          </a:xfrm>
          <a:prstGeom prst="rect">
            <a:avLst/>
          </a:prstGeom>
        </p:spPr>
      </p:pic>
      <p:sp>
        <p:nvSpPr>
          <p:cNvPr id="4" name="TextBox 3">
            <a:extLst>
              <a:ext uri="{FF2B5EF4-FFF2-40B4-BE49-F238E27FC236}">
                <a16:creationId xmlns:a16="http://schemas.microsoft.com/office/drawing/2014/main" id="{F0B730C2-5E72-8E49-7174-22FAD206E8C3}"/>
              </a:ext>
            </a:extLst>
          </p:cNvPr>
          <p:cNvSpPr txBox="1"/>
          <p:nvPr/>
        </p:nvSpPr>
        <p:spPr>
          <a:xfrm>
            <a:off x="3387249" y="6462849"/>
            <a:ext cx="2424019" cy="400110"/>
          </a:xfrm>
          <a:prstGeom prst="rect">
            <a:avLst/>
          </a:prstGeom>
          <a:noFill/>
        </p:spPr>
        <p:txBody>
          <a:bodyPr wrap="square" rtlCol="0">
            <a:spAutoFit/>
          </a:bodyPr>
          <a:lstStyle/>
          <a:p>
            <a:r>
              <a:rPr lang="en-CA" sz="2000" dirty="0">
                <a:latin typeface="+mj-lt"/>
                <a:cs typeface="Arial" panose="020B0604020202020204" pitchFamily="34" charset="0"/>
              </a:rPr>
              <a:t>Duncan Index Value</a:t>
            </a:r>
          </a:p>
        </p:txBody>
      </p:sp>
      <p:sp>
        <p:nvSpPr>
          <p:cNvPr id="9" name="TextBox 8">
            <a:extLst>
              <a:ext uri="{FF2B5EF4-FFF2-40B4-BE49-F238E27FC236}">
                <a16:creationId xmlns:a16="http://schemas.microsoft.com/office/drawing/2014/main" id="{46D085A0-6A54-59B1-B221-9DD87E393D0D}"/>
              </a:ext>
            </a:extLst>
          </p:cNvPr>
          <p:cNvSpPr txBox="1"/>
          <p:nvPr/>
        </p:nvSpPr>
        <p:spPr>
          <a:xfrm>
            <a:off x="760575" y="6160024"/>
            <a:ext cx="529178" cy="369332"/>
          </a:xfrm>
          <a:prstGeom prst="rect">
            <a:avLst/>
          </a:prstGeom>
          <a:solidFill>
            <a:schemeClr val="bg1"/>
          </a:solidFill>
        </p:spPr>
        <p:txBody>
          <a:bodyPr wrap="square" rtlCol="0">
            <a:spAutoFit/>
          </a:bodyPr>
          <a:lstStyle/>
          <a:p>
            <a:r>
              <a:rPr lang="en-CA" dirty="0"/>
              <a:t>0.2</a:t>
            </a:r>
          </a:p>
        </p:txBody>
      </p:sp>
      <p:sp>
        <p:nvSpPr>
          <p:cNvPr id="10" name="TextBox 9">
            <a:extLst>
              <a:ext uri="{FF2B5EF4-FFF2-40B4-BE49-F238E27FC236}">
                <a16:creationId xmlns:a16="http://schemas.microsoft.com/office/drawing/2014/main" id="{B11C00EC-F767-25A1-DE50-C6CB905C4982}"/>
              </a:ext>
            </a:extLst>
          </p:cNvPr>
          <p:cNvSpPr txBox="1"/>
          <p:nvPr/>
        </p:nvSpPr>
        <p:spPr>
          <a:xfrm>
            <a:off x="2628487" y="6156302"/>
            <a:ext cx="529178" cy="369332"/>
          </a:xfrm>
          <a:prstGeom prst="rect">
            <a:avLst/>
          </a:prstGeom>
          <a:solidFill>
            <a:schemeClr val="bg1"/>
          </a:solidFill>
        </p:spPr>
        <p:txBody>
          <a:bodyPr wrap="square" rtlCol="0">
            <a:spAutoFit/>
          </a:bodyPr>
          <a:lstStyle/>
          <a:p>
            <a:r>
              <a:rPr lang="en-CA" dirty="0"/>
              <a:t>0.3</a:t>
            </a:r>
          </a:p>
        </p:txBody>
      </p:sp>
      <p:sp>
        <p:nvSpPr>
          <p:cNvPr id="11" name="TextBox 10">
            <a:extLst>
              <a:ext uri="{FF2B5EF4-FFF2-40B4-BE49-F238E27FC236}">
                <a16:creationId xmlns:a16="http://schemas.microsoft.com/office/drawing/2014/main" id="{28495A5D-02CA-F486-F5C5-D430958B51E1}"/>
              </a:ext>
            </a:extLst>
          </p:cNvPr>
          <p:cNvSpPr txBox="1"/>
          <p:nvPr/>
        </p:nvSpPr>
        <p:spPr>
          <a:xfrm>
            <a:off x="4431506" y="6158864"/>
            <a:ext cx="529178" cy="369332"/>
          </a:xfrm>
          <a:prstGeom prst="rect">
            <a:avLst/>
          </a:prstGeom>
          <a:solidFill>
            <a:schemeClr val="bg1"/>
          </a:solidFill>
        </p:spPr>
        <p:txBody>
          <a:bodyPr wrap="square" rtlCol="0">
            <a:spAutoFit/>
          </a:bodyPr>
          <a:lstStyle/>
          <a:p>
            <a:r>
              <a:rPr lang="en-CA" dirty="0"/>
              <a:t>0.4</a:t>
            </a:r>
          </a:p>
        </p:txBody>
      </p:sp>
      <p:sp>
        <p:nvSpPr>
          <p:cNvPr id="12" name="TextBox 11">
            <a:extLst>
              <a:ext uri="{FF2B5EF4-FFF2-40B4-BE49-F238E27FC236}">
                <a16:creationId xmlns:a16="http://schemas.microsoft.com/office/drawing/2014/main" id="{9D20FE7B-469E-BFD2-AC3C-C8392F854CE2}"/>
              </a:ext>
            </a:extLst>
          </p:cNvPr>
          <p:cNvSpPr txBox="1"/>
          <p:nvPr/>
        </p:nvSpPr>
        <p:spPr>
          <a:xfrm>
            <a:off x="6326347" y="6163487"/>
            <a:ext cx="529178" cy="369332"/>
          </a:xfrm>
          <a:prstGeom prst="rect">
            <a:avLst/>
          </a:prstGeom>
          <a:solidFill>
            <a:schemeClr val="bg1"/>
          </a:solidFill>
        </p:spPr>
        <p:txBody>
          <a:bodyPr wrap="square" rtlCol="0">
            <a:spAutoFit/>
          </a:bodyPr>
          <a:lstStyle/>
          <a:p>
            <a:r>
              <a:rPr lang="en-CA" dirty="0"/>
              <a:t>0.5</a:t>
            </a:r>
          </a:p>
        </p:txBody>
      </p:sp>
      <p:sp>
        <p:nvSpPr>
          <p:cNvPr id="13" name="TextBox 12">
            <a:extLst>
              <a:ext uri="{FF2B5EF4-FFF2-40B4-BE49-F238E27FC236}">
                <a16:creationId xmlns:a16="http://schemas.microsoft.com/office/drawing/2014/main" id="{C9EFFE24-752E-024C-88EE-7AE5C47989B3}"/>
              </a:ext>
            </a:extLst>
          </p:cNvPr>
          <p:cNvSpPr txBox="1"/>
          <p:nvPr/>
        </p:nvSpPr>
        <p:spPr>
          <a:xfrm>
            <a:off x="8128578" y="6156302"/>
            <a:ext cx="529178" cy="369332"/>
          </a:xfrm>
          <a:prstGeom prst="rect">
            <a:avLst/>
          </a:prstGeom>
          <a:solidFill>
            <a:schemeClr val="bg1"/>
          </a:solidFill>
        </p:spPr>
        <p:txBody>
          <a:bodyPr wrap="square" rtlCol="0">
            <a:spAutoFit/>
          </a:bodyPr>
          <a:lstStyle/>
          <a:p>
            <a:r>
              <a:rPr lang="en-CA" dirty="0"/>
              <a:t>0.6</a:t>
            </a:r>
          </a:p>
        </p:txBody>
      </p:sp>
      <p:pic>
        <p:nvPicPr>
          <p:cNvPr id="14" name="Picture 13">
            <a:extLst>
              <a:ext uri="{FF2B5EF4-FFF2-40B4-BE49-F238E27FC236}">
                <a16:creationId xmlns:a16="http://schemas.microsoft.com/office/drawing/2014/main" id="{5C86C436-AD9E-AD8A-5B0A-653769D661A2}"/>
              </a:ext>
            </a:extLst>
          </p:cNvPr>
          <p:cNvPicPr>
            <a:picLocks noChangeAspect="1"/>
          </p:cNvPicPr>
          <p:nvPr/>
        </p:nvPicPr>
        <p:blipFill rotWithShape="1">
          <a:blip r:embed="rId4"/>
          <a:srcRect l="94763" t="29060" r="1260" b="51721"/>
          <a:stretch/>
        </p:blipFill>
        <p:spPr>
          <a:xfrm>
            <a:off x="8515350" y="2377440"/>
            <a:ext cx="683170" cy="2201592"/>
          </a:xfrm>
          <a:prstGeom prst="rect">
            <a:avLst/>
          </a:prstGeom>
        </p:spPr>
      </p:pic>
      <p:sp>
        <p:nvSpPr>
          <p:cNvPr id="16" name="TextBox 15">
            <a:extLst>
              <a:ext uri="{FF2B5EF4-FFF2-40B4-BE49-F238E27FC236}">
                <a16:creationId xmlns:a16="http://schemas.microsoft.com/office/drawing/2014/main" id="{FB0E3467-B30C-9CD4-8EC2-1544ED6FB32B}"/>
              </a:ext>
            </a:extLst>
          </p:cNvPr>
          <p:cNvSpPr txBox="1"/>
          <p:nvPr/>
        </p:nvSpPr>
        <p:spPr>
          <a:xfrm rot="16200000">
            <a:off x="-1062391" y="2814608"/>
            <a:ext cx="2424019" cy="400110"/>
          </a:xfrm>
          <a:prstGeom prst="rect">
            <a:avLst/>
          </a:prstGeom>
          <a:noFill/>
        </p:spPr>
        <p:txBody>
          <a:bodyPr wrap="square" rtlCol="0">
            <a:spAutoFit/>
          </a:bodyPr>
          <a:lstStyle/>
          <a:p>
            <a:r>
              <a:rPr lang="en-CA" sz="2000" dirty="0">
                <a:latin typeface="+mj-lt"/>
                <a:cs typeface="Arial" panose="020B0604020202020204" pitchFamily="34" charset="0"/>
              </a:rPr>
              <a:t>Census Year</a:t>
            </a:r>
          </a:p>
        </p:txBody>
      </p:sp>
      <p:pic>
        <p:nvPicPr>
          <p:cNvPr id="17" name="Picture 2">
            <a:extLst>
              <a:ext uri="{FF2B5EF4-FFF2-40B4-BE49-F238E27FC236}">
                <a16:creationId xmlns:a16="http://schemas.microsoft.com/office/drawing/2014/main" id="{B49BA654-A782-DE5F-86A6-CC0C5A631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24" y="1639287"/>
            <a:ext cx="365557" cy="43887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7B57AD6-9F16-4FE4-A9DE-9E9534955EF5}"/>
              </a:ext>
            </a:extLst>
          </p:cNvPr>
          <p:cNvSpPr txBox="1"/>
          <p:nvPr/>
        </p:nvSpPr>
        <p:spPr>
          <a:xfrm>
            <a:off x="231051" y="2339529"/>
            <a:ext cx="680435" cy="369332"/>
          </a:xfrm>
          <a:prstGeom prst="rect">
            <a:avLst/>
          </a:prstGeom>
          <a:noFill/>
        </p:spPr>
        <p:txBody>
          <a:bodyPr wrap="square" rtlCol="0">
            <a:spAutoFit/>
          </a:bodyPr>
          <a:lstStyle/>
          <a:p>
            <a:r>
              <a:rPr lang="en-CA" dirty="0"/>
              <a:t>2010</a:t>
            </a:r>
          </a:p>
        </p:txBody>
      </p:sp>
      <p:sp>
        <p:nvSpPr>
          <p:cNvPr id="20" name="TextBox 19">
            <a:extLst>
              <a:ext uri="{FF2B5EF4-FFF2-40B4-BE49-F238E27FC236}">
                <a16:creationId xmlns:a16="http://schemas.microsoft.com/office/drawing/2014/main" id="{3AFAD9F8-8008-FAB8-F2F9-BFB2D08DE55A}"/>
              </a:ext>
            </a:extLst>
          </p:cNvPr>
          <p:cNvSpPr txBox="1"/>
          <p:nvPr/>
        </p:nvSpPr>
        <p:spPr>
          <a:xfrm>
            <a:off x="250121" y="3200503"/>
            <a:ext cx="680435" cy="369332"/>
          </a:xfrm>
          <a:prstGeom prst="rect">
            <a:avLst/>
          </a:prstGeom>
          <a:noFill/>
        </p:spPr>
        <p:txBody>
          <a:bodyPr wrap="square" rtlCol="0">
            <a:spAutoFit/>
          </a:bodyPr>
          <a:lstStyle/>
          <a:p>
            <a:r>
              <a:rPr lang="en-CA" dirty="0"/>
              <a:t>2000</a:t>
            </a:r>
          </a:p>
        </p:txBody>
      </p:sp>
      <p:sp>
        <p:nvSpPr>
          <p:cNvPr id="15" name="TextBox 14">
            <a:extLst>
              <a:ext uri="{FF2B5EF4-FFF2-40B4-BE49-F238E27FC236}">
                <a16:creationId xmlns:a16="http://schemas.microsoft.com/office/drawing/2014/main" id="{01A0C5ED-AF9F-5F83-4A31-C4F0E1242690}"/>
              </a:ext>
            </a:extLst>
          </p:cNvPr>
          <p:cNvSpPr txBox="1"/>
          <p:nvPr/>
        </p:nvSpPr>
        <p:spPr>
          <a:xfrm>
            <a:off x="250121" y="1483126"/>
            <a:ext cx="680435" cy="369332"/>
          </a:xfrm>
          <a:prstGeom prst="rect">
            <a:avLst/>
          </a:prstGeom>
          <a:noFill/>
        </p:spPr>
        <p:txBody>
          <a:bodyPr wrap="square" rtlCol="0">
            <a:spAutoFit/>
          </a:bodyPr>
          <a:lstStyle/>
          <a:p>
            <a:r>
              <a:rPr lang="en-CA" dirty="0"/>
              <a:t>2020</a:t>
            </a:r>
          </a:p>
        </p:txBody>
      </p:sp>
      <p:sp>
        <p:nvSpPr>
          <p:cNvPr id="21" name="TextBox 20">
            <a:extLst>
              <a:ext uri="{FF2B5EF4-FFF2-40B4-BE49-F238E27FC236}">
                <a16:creationId xmlns:a16="http://schemas.microsoft.com/office/drawing/2014/main" id="{5A8BE5E5-0D25-1C4B-A2C1-42E198376666}"/>
              </a:ext>
            </a:extLst>
          </p:cNvPr>
          <p:cNvSpPr txBox="1"/>
          <p:nvPr/>
        </p:nvSpPr>
        <p:spPr>
          <a:xfrm>
            <a:off x="256683" y="4051899"/>
            <a:ext cx="680435" cy="369332"/>
          </a:xfrm>
          <a:prstGeom prst="rect">
            <a:avLst/>
          </a:prstGeom>
          <a:noFill/>
        </p:spPr>
        <p:txBody>
          <a:bodyPr wrap="square" rtlCol="0">
            <a:spAutoFit/>
          </a:bodyPr>
          <a:lstStyle/>
          <a:p>
            <a:r>
              <a:rPr lang="en-CA" dirty="0"/>
              <a:t>1990</a:t>
            </a:r>
          </a:p>
        </p:txBody>
      </p:sp>
      <p:sp>
        <p:nvSpPr>
          <p:cNvPr id="22" name="TextBox 21">
            <a:extLst>
              <a:ext uri="{FF2B5EF4-FFF2-40B4-BE49-F238E27FC236}">
                <a16:creationId xmlns:a16="http://schemas.microsoft.com/office/drawing/2014/main" id="{DBA78259-837A-4FC1-EA6D-CC07E60FA714}"/>
              </a:ext>
            </a:extLst>
          </p:cNvPr>
          <p:cNvSpPr txBox="1"/>
          <p:nvPr/>
        </p:nvSpPr>
        <p:spPr>
          <a:xfrm>
            <a:off x="258150" y="4903295"/>
            <a:ext cx="680435" cy="369332"/>
          </a:xfrm>
          <a:prstGeom prst="rect">
            <a:avLst/>
          </a:prstGeom>
          <a:noFill/>
        </p:spPr>
        <p:txBody>
          <a:bodyPr wrap="square" rtlCol="0">
            <a:spAutoFit/>
          </a:bodyPr>
          <a:lstStyle/>
          <a:p>
            <a:r>
              <a:rPr lang="en-CA" dirty="0"/>
              <a:t>1980</a:t>
            </a:r>
          </a:p>
        </p:txBody>
      </p:sp>
      <p:sp>
        <p:nvSpPr>
          <p:cNvPr id="23" name="TextBox 22">
            <a:extLst>
              <a:ext uri="{FF2B5EF4-FFF2-40B4-BE49-F238E27FC236}">
                <a16:creationId xmlns:a16="http://schemas.microsoft.com/office/drawing/2014/main" id="{188ABDED-5DC5-6CF4-9F72-3C377A045C16}"/>
              </a:ext>
            </a:extLst>
          </p:cNvPr>
          <p:cNvSpPr txBox="1"/>
          <p:nvPr/>
        </p:nvSpPr>
        <p:spPr>
          <a:xfrm>
            <a:off x="256683" y="5728617"/>
            <a:ext cx="680435" cy="369332"/>
          </a:xfrm>
          <a:prstGeom prst="rect">
            <a:avLst/>
          </a:prstGeom>
          <a:noFill/>
        </p:spPr>
        <p:txBody>
          <a:bodyPr wrap="square" rtlCol="0">
            <a:spAutoFit/>
          </a:bodyPr>
          <a:lstStyle/>
          <a:p>
            <a:r>
              <a:rPr lang="en-CA" dirty="0"/>
              <a:t>1970</a:t>
            </a:r>
          </a:p>
        </p:txBody>
      </p:sp>
    </p:spTree>
    <p:extLst>
      <p:ext uri="{BB962C8B-B14F-4D97-AF65-F5344CB8AC3E}">
        <p14:creationId xmlns:p14="http://schemas.microsoft.com/office/powerpoint/2010/main" val="178083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D6EC-9ED9-4292-AF81-1FFA0393A41B}"/>
              </a:ext>
            </a:extLst>
          </p:cNvPr>
          <p:cNvSpPr>
            <a:spLocks noGrp="1"/>
          </p:cNvSpPr>
          <p:nvPr>
            <p:ph type="title"/>
          </p:nvPr>
        </p:nvSpPr>
        <p:spPr>
          <a:xfrm>
            <a:off x="4178723" y="2706338"/>
            <a:ext cx="3833813" cy="1204912"/>
          </a:xfrm>
        </p:spPr>
        <p:txBody>
          <a:bodyPr/>
          <a:lstStyle/>
          <a:p>
            <a:endParaRPr lang="en-CA"/>
          </a:p>
        </p:txBody>
      </p:sp>
      <p:sp>
        <p:nvSpPr>
          <p:cNvPr id="3" name="Text Placeholder 2">
            <a:extLst>
              <a:ext uri="{FF2B5EF4-FFF2-40B4-BE49-F238E27FC236}">
                <a16:creationId xmlns:a16="http://schemas.microsoft.com/office/drawing/2014/main" id="{D092D543-3FDD-844B-6FF9-C87504455D62}"/>
              </a:ext>
            </a:extLst>
          </p:cNvPr>
          <p:cNvSpPr>
            <a:spLocks noGrp="1"/>
          </p:cNvSpPr>
          <p:nvPr>
            <p:ph type="body" idx="1"/>
          </p:nvPr>
        </p:nvSpPr>
        <p:spPr>
          <a:xfrm>
            <a:off x="4178723" y="4717245"/>
            <a:ext cx="3833813" cy="1525588"/>
          </a:xfrm>
        </p:spPr>
        <p:txBody>
          <a:bodyPr/>
          <a:lstStyle/>
          <a:p>
            <a:endParaRPr lang="en-CA"/>
          </a:p>
        </p:txBody>
      </p:sp>
      <p:sp>
        <p:nvSpPr>
          <p:cNvPr id="4" name="Slide Number Placeholder 3">
            <a:extLst>
              <a:ext uri="{FF2B5EF4-FFF2-40B4-BE49-F238E27FC236}">
                <a16:creationId xmlns:a16="http://schemas.microsoft.com/office/drawing/2014/main" id="{8BF3C638-27CE-78D5-27CB-DA57759BE685}"/>
              </a:ext>
            </a:extLst>
          </p:cNvPr>
          <p:cNvSpPr>
            <a:spLocks noGrp="1"/>
          </p:cNvSpPr>
          <p:nvPr>
            <p:ph type="sldNum" sz="quarter" idx="12"/>
          </p:nvPr>
        </p:nvSpPr>
        <p:spPr/>
        <p:txBody>
          <a:bodyPr/>
          <a:lstStyle/>
          <a:p>
            <a:fld id="{B5CEABB6-07DC-46E8-9B57-56EC44A396E5}" type="slidenum">
              <a:rPr lang="en-US" smtClean="0"/>
              <a:t>18</a:t>
            </a:fld>
            <a:endParaRPr lang="en-US" dirty="0"/>
          </a:p>
        </p:txBody>
      </p:sp>
      <p:pic>
        <p:nvPicPr>
          <p:cNvPr id="1026" name="Picture 2">
            <a:extLst>
              <a:ext uri="{FF2B5EF4-FFF2-40B4-BE49-F238E27FC236}">
                <a16:creationId xmlns:a16="http://schemas.microsoft.com/office/drawing/2014/main" id="{B17407E8-33D4-BEC6-A706-5EC74BB9D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map of england with different states&#10;&#10;Description automatically generated">
            <a:extLst>
              <a:ext uri="{FF2B5EF4-FFF2-40B4-BE49-F238E27FC236}">
                <a16:creationId xmlns:a16="http://schemas.microsoft.com/office/drawing/2014/main" id="{D8753AE7-C7F2-B80A-1D4C-F1E863C03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35" y="592167"/>
            <a:ext cx="2220801" cy="2745691"/>
          </a:xfrm>
          <a:prstGeom prst="rect">
            <a:avLst/>
          </a:prstGeom>
        </p:spPr>
      </p:pic>
      <p:pic>
        <p:nvPicPr>
          <p:cNvPr id="9" name="Picture 8" descr="A map of england with different states&#10;&#10;Description automatically generated">
            <a:extLst>
              <a:ext uri="{FF2B5EF4-FFF2-40B4-BE49-F238E27FC236}">
                <a16:creationId xmlns:a16="http://schemas.microsoft.com/office/drawing/2014/main" id="{F14CBAD0-9F6E-8B1E-3FE9-8F1F7E528E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423" y="3786235"/>
            <a:ext cx="2220801" cy="2730078"/>
          </a:xfrm>
          <a:prstGeom prst="rect">
            <a:avLst/>
          </a:prstGeom>
        </p:spPr>
      </p:pic>
      <p:pic>
        <p:nvPicPr>
          <p:cNvPr id="11" name="Picture 10" descr="A map of england with different states&#10;&#10;Description automatically generated">
            <a:extLst>
              <a:ext uri="{FF2B5EF4-FFF2-40B4-BE49-F238E27FC236}">
                <a16:creationId xmlns:a16="http://schemas.microsoft.com/office/drawing/2014/main" id="{723481F1-52B4-8147-B473-44D3328D9B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1713" y="554039"/>
            <a:ext cx="2159349" cy="2653534"/>
          </a:xfrm>
          <a:prstGeom prst="rect">
            <a:avLst/>
          </a:prstGeom>
        </p:spPr>
      </p:pic>
      <p:pic>
        <p:nvPicPr>
          <p:cNvPr id="13" name="Picture 12" descr="A map of england with different states&#10;&#10;Description automatically generated">
            <a:extLst>
              <a:ext uri="{FF2B5EF4-FFF2-40B4-BE49-F238E27FC236}">
                <a16:creationId xmlns:a16="http://schemas.microsoft.com/office/drawing/2014/main" id="{715B0E80-D31B-0F77-4F06-D82F3CC4B1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7839" y="3766337"/>
            <a:ext cx="2220801" cy="2681445"/>
          </a:xfrm>
          <a:prstGeom prst="rect">
            <a:avLst/>
          </a:prstGeom>
        </p:spPr>
      </p:pic>
      <p:pic>
        <p:nvPicPr>
          <p:cNvPr id="15" name="Picture 14" descr="A map of england with different states&#10;&#10;Description automatically generated">
            <a:extLst>
              <a:ext uri="{FF2B5EF4-FFF2-40B4-BE49-F238E27FC236}">
                <a16:creationId xmlns:a16="http://schemas.microsoft.com/office/drawing/2014/main" id="{16EBB2E4-0EEC-A230-B8A1-86E6F3396F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7287" y="554039"/>
            <a:ext cx="2106343" cy="2532080"/>
          </a:xfrm>
          <a:prstGeom prst="rect">
            <a:avLst/>
          </a:prstGeom>
        </p:spPr>
      </p:pic>
      <p:pic>
        <p:nvPicPr>
          <p:cNvPr id="17" name="Picture 16" descr="A map of england with different states&#10;&#10;Description automatically generated">
            <a:extLst>
              <a:ext uri="{FF2B5EF4-FFF2-40B4-BE49-F238E27FC236}">
                <a16:creationId xmlns:a16="http://schemas.microsoft.com/office/drawing/2014/main" id="{17FBBF94-AAE1-C23E-4BE8-6A0005370D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0124" y="3724747"/>
            <a:ext cx="2227673" cy="2723035"/>
          </a:xfrm>
          <a:prstGeom prst="rect">
            <a:avLst/>
          </a:prstGeom>
        </p:spPr>
      </p:pic>
      <p:cxnSp>
        <p:nvCxnSpPr>
          <p:cNvPr id="20" name="Straight Arrow Connector 19">
            <a:extLst>
              <a:ext uri="{FF2B5EF4-FFF2-40B4-BE49-F238E27FC236}">
                <a16:creationId xmlns:a16="http://schemas.microsoft.com/office/drawing/2014/main" id="{CE1B395C-460A-5826-2937-CE8D0F5464FE}"/>
              </a:ext>
            </a:extLst>
          </p:cNvPr>
          <p:cNvCxnSpPr>
            <a:cxnSpLocks/>
          </p:cNvCxnSpPr>
          <p:nvPr/>
        </p:nvCxnSpPr>
        <p:spPr>
          <a:xfrm>
            <a:off x="707725" y="3356576"/>
            <a:ext cx="671270" cy="8032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45C031D2-CD2C-710C-4638-93307FFB4D6F}"/>
              </a:ext>
            </a:extLst>
          </p:cNvPr>
          <p:cNvCxnSpPr>
            <a:cxnSpLocks/>
          </p:cNvCxnSpPr>
          <p:nvPr/>
        </p:nvCxnSpPr>
        <p:spPr>
          <a:xfrm flipV="1">
            <a:off x="2559293" y="3356576"/>
            <a:ext cx="793815" cy="850612"/>
          </a:xfrm>
          <a:prstGeom prst="straightConnector1">
            <a:avLst/>
          </a:prstGeom>
          <a:ln>
            <a:solidFill>
              <a:srgbClr val="FF9D00"/>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4D07C189-1227-CF62-7527-40B197987FAB}"/>
              </a:ext>
            </a:extLst>
          </p:cNvPr>
          <p:cNvCxnSpPr>
            <a:cxnSpLocks/>
          </p:cNvCxnSpPr>
          <p:nvPr/>
        </p:nvCxnSpPr>
        <p:spPr>
          <a:xfrm>
            <a:off x="3907457" y="3221240"/>
            <a:ext cx="832277" cy="807845"/>
          </a:xfrm>
          <a:prstGeom prst="straightConnector1">
            <a:avLst/>
          </a:prstGeom>
          <a:ln>
            <a:solidFill>
              <a:srgbClr val="FFB20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DA224A44-049D-F8F4-3C58-99DC1C430D4D}"/>
              </a:ext>
            </a:extLst>
          </p:cNvPr>
          <p:cNvCxnSpPr>
            <a:cxnSpLocks/>
          </p:cNvCxnSpPr>
          <p:nvPr/>
        </p:nvCxnSpPr>
        <p:spPr>
          <a:xfrm flipV="1">
            <a:off x="5498660" y="3207573"/>
            <a:ext cx="772440" cy="820852"/>
          </a:xfrm>
          <a:prstGeom prst="straightConnector1">
            <a:avLst/>
          </a:prstGeom>
          <a:ln>
            <a:solidFill>
              <a:srgbClr val="FFB700"/>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5D503149-3B59-6583-EEB0-0D06D40A54F2}"/>
              </a:ext>
            </a:extLst>
          </p:cNvPr>
          <p:cNvCxnSpPr>
            <a:cxnSpLocks/>
          </p:cNvCxnSpPr>
          <p:nvPr/>
        </p:nvCxnSpPr>
        <p:spPr>
          <a:xfrm>
            <a:off x="6661883" y="3084269"/>
            <a:ext cx="832277" cy="807845"/>
          </a:xfrm>
          <a:prstGeom prst="straightConnector1">
            <a:avLst/>
          </a:prstGeom>
          <a:ln>
            <a:solidFill>
              <a:srgbClr val="FFBF00"/>
            </a:solidFill>
            <a:tailEnd type="triangle"/>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4D308175-39BB-1704-81A6-6F6D382D1C54}"/>
              </a:ext>
            </a:extLst>
          </p:cNvPr>
          <p:cNvSpPr txBox="1"/>
          <p:nvPr/>
        </p:nvSpPr>
        <p:spPr>
          <a:xfrm>
            <a:off x="511446" y="192672"/>
            <a:ext cx="1509577" cy="369332"/>
          </a:xfrm>
          <a:prstGeom prst="rect">
            <a:avLst/>
          </a:prstGeom>
          <a:noFill/>
        </p:spPr>
        <p:txBody>
          <a:bodyPr wrap="square" rtlCol="0">
            <a:spAutoFit/>
          </a:bodyPr>
          <a:lstStyle/>
          <a:p>
            <a:r>
              <a:rPr lang="en-CA" dirty="0">
                <a:solidFill>
                  <a:srgbClr val="FF9D00"/>
                </a:solidFill>
              </a:rPr>
              <a:t>1971</a:t>
            </a:r>
          </a:p>
        </p:txBody>
      </p:sp>
      <p:sp>
        <p:nvSpPr>
          <p:cNvPr id="41" name="TextBox 40">
            <a:extLst>
              <a:ext uri="{FF2B5EF4-FFF2-40B4-BE49-F238E27FC236}">
                <a16:creationId xmlns:a16="http://schemas.microsoft.com/office/drawing/2014/main" id="{B963D828-190D-CCBB-1667-6FC6C92DF8AB}"/>
              </a:ext>
            </a:extLst>
          </p:cNvPr>
          <p:cNvSpPr txBox="1"/>
          <p:nvPr/>
        </p:nvSpPr>
        <p:spPr>
          <a:xfrm>
            <a:off x="2530537" y="6263116"/>
            <a:ext cx="1509577" cy="369332"/>
          </a:xfrm>
          <a:prstGeom prst="rect">
            <a:avLst/>
          </a:prstGeom>
          <a:noFill/>
        </p:spPr>
        <p:txBody>
          <a:bodyPr wrap="square" rtlCol="0">
            <a:spAutoFit/>
          </a:bodyPr>
          <a:lstStyle/>
          <a:p>
            <a:r>
              <a:rPr lang="en-CA" dirty="0">
                <a:solidFill>
                  <a:srgbClr val="FF9400"/>
                </a:solidFill>
              </a:rPr>
              <a:t>1981</a:t>
            </a:r>
          </a:p>
        </p:txBody>
      </p:sp>
      <p:sp>
        <p:nvSpPr>
          <p:cNvPr id="42" name="TextBox 41">
            <a:extLst>
              <a:ext uri="{FF2B5EF4-FFF2-40B4-BE49-F238E27FC236}">
                <a16:creationId xmlns:a16="http://schemas.microsoft.com/office/drawing/2014/main" id="{9470EC2D-0AE0-F789-C771-125D0AEFC80C}"/>
              </a:ext>
            </a:extLst>
          </p:cNvPr>
          <p:cNvSpPr txBox="1"/>
          <p:nvPr/>
        </p:nvSpPr>
        <p:spPr>
          <a:xfrm>
            <a:off x="3180529" y="192019"/>
            <a:ext cx="1509577" cy="369332"/>
          </a:xfrm>
          <a:prstGeom prst="rect">
            <a:avLst/>
          </a:prstGeom>
          <a:noFill/>
        </p:spPr>
        <p:txBody>
          <a:bodyPr wrap="square" rtlCol="0">
            <a:spAutoFit/>
          </a:bodyPr>
          <a:lstStyle/>
          <a:p>
            <a:r>
              <a:rPr lang="en-CA" dirty="0">
                <a:solidFill>
                  <a:srgbClr val="FFAF00"/>
                </a:solidFill>
              </a:rPr>
              <a:t>1991</a:t>
            </a:r>
          </a:p>
        </p:txBody>
      </p:sp>
      <p:sp>
        <p:nvSpPr>
          <p:cNvPr id="43" name="TextBox 42">
            <a:extLst>
              <a:ext uri="{FF2B5EF4-FFF2-40B4-BE49-F238E27FC236}">
                <a16:creationId xmlns:a16="http://schemas.microsoft.com/office/drawing/2014/main" id="{37F61630-E615-1F1F-4C95-EE9043577709}"/>
              </a:ext>
            </a:extLst>
          </p:cNvPr>
          <p:cNvSpPr txBox="1"/>
          <p:nvPr/>
        </p:nvSpPr>
        <p:spPr>
          <a:xfrm>
            <a:off x="5416958" y="6263116"/>
            <a:ext cx="1509577" cy="369332"/>
          </a:xfrm>
          <a:prstGeom prst="rect">
            <a:avLst/>
          </a:prstGeom>
          <a:noFill/>
        </p:spPr>
        <p:txBody>
          <a:bodyPr wrap="square" rtlCol="0">
            <a:spAutoFit/>
          </a:bodyPr>
          <a:lstStyle/>
          <a:p>
            <a:r>
              <a:rPr lang="en-CA" dirty="0">
                <a:solidFill>
                  <a:srgbClr val="FFB800"/>
                </a:solidFill>
              </a:rPr>
              <a:t>2001</a:t>
            </a:r>
          </a:p>
        </p:txBody>
      </p:sp>
      <p:sp>
        <p:nvSpPr>
          <p:cNvPr id="44" name="TextBox 43">
            <a:extLst>
              <a:ext uri="{FF2B5EF4-FFF2-40B4-BE49-F238E27FC236}">
                <a16:creationId xmlns:a16="http://schemas.microsoft.com/office/drawing/2014/main" id="{8C70B8B8-412A-D729-FD7E-53A6E002B256}"/>
              </a:ext>
            </a:extLst>
          </p:cNvPr>
          <p:cNvSpPr txBox="1"/>
          <p:nvPr/>
        </p:nvSpPr>
        <p:spPr>
          <a:xfrm>
            <a:off x="6035669" y="200388"/>
            <a:ext cx="1509577" cy="369332"/>
          </a:xfrm>
          <a:prstGeom prst="rect">
            <a:avLst/>
          </a:prstGeom>
          <a:noFill/>
        </p:spPr>
        <p:txBody>
          <a:bodyPr wrap="square" rtlCol="0">
            <a:spAutoFit/>
          </a:bodyPr>
          <a:lstStyle/>
          <a:p>
            <a:r>
              <a:rPr lang="en-CA" dirty="0">
                <a:solidFill>
                  <a:srgbClr val="FFBA00"/>
                </a:solidFill>
              </a:rPr>
              <a:t>2011</a:t>
            </a:r>
          </a:p>
        </p:txBody>
      </p:sp>
      <p:sp>
        <p:nvSpPr>
          <p:cNvPr id="45" name="TextBox 44">
            <a:extLst>
              <a:ext uri="{FF2B5EF4-FFF2-40B4-BE49-F238E27FC236}">
                <a16:creationId xmlns:a16="http://schemas.microsoft.com/office/drawing/2014/main" id="{5DC02B9F-FBE2-A655-3C6E-F2C3412B9CE8}"/>
              </a:ext>
            </a:extLst>
          </p:cNvPr>
          <p:cNvSpPr txBox="1"/>
          <p:nvPr/>
        </p:nvSpPr>
        <p:spPr>
          <a:xfrm>
            <a:off x="8298739" y="6225977"/>
            <a:ext cx="1509577" cy="369332"/>
          </a:xfrm>
          <a:prstGeom prst="rect">
            <a:avLst/>
          </a:prstGeom>
          <a:noFill/>
        </p:spPr>
        <p:txBody>
          <a:bodyPr wrap="square" rtlCol="0">
            <a:spAutoFit/>
          </a:bodyPr>
          <a:lstStyle/>
          <a:p>
            <a:r>
              <a:rPr lang="en-CA" dirty="0">
                <a:solidFill>
                  <a:srgbClr val="FFC600"/>
                </a:solidFill>
              </a:rPr>
              <a:t>2021</a:t>
            </a:r>
          </a:p>
        </p:txBody>
      </p:sp>
    </p:spTree>
    <p:extLst>
      <p:ext uri="{BB962C8B-B14F-4D97-AF65-F5344CB8AC3E}">
        <p14:creationId xmlns:p14="http://schemas.microsoft.com/office/powerpoint/2010/main" val="1768665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D6EC-9ED9-4292-AF81-1FFA0393A41B}"/>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092D543-3FDD-844B-6FF9-C87504455D62}"/>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8BF3C638-27CE-78D5-27CB-DA57759BE685}"/>
              </a:ext>
            </a:extLst>
          </p:cNvPr>
          <p:cNvSpPr>
            <a:spLocks noGrp="1"/>
          </p:cNvSpPr>
          <p:nvPr>
            <p:ph type="sldNum" sz="quarter" idx="12"/>
          </p:nvPr>
        </p:nvSpPr>
        <p:spPr/>
        <p:txBody>
          <a:bodyPr/>
          <a:lstStyle/>
          <a:p>
            <a:fld id="{B5CEABB6-07DC-46E8-9B57-56EC44A396E5}" type="slidenum">
              <a:rPr lang="en-US" smtClean="0"/>
              <a:t>19</a:t>
            </a:fld>
            <a:endParaRPr lang="en-US" dirty="0"/>
          </a:p>
        </p:txBody>
      </p:sp>
      <p:pic>
        <p:nvPicPr>
          <p:cNvPr id="1026" name="Picture 2">
            <a:extLst>
              <a:ext uri="{FF2B5EF4-FFF2-40B4-BE49-F238E27FC236}">
                <a16:creationId xmlns:a16="http://schemas.microsoft.com/office/drawing/2014/main" id="{B17407E8-33D4-BEC6-A706-5EC74BB9D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map of england with different states&#10;&#10;Description automatically generated">
            <a:extLst>
              <a:ext uri="{FF2B5EF4-FFF2-40B4-BE49-F238E27FC236}">
                <a16:creationId xmlns:a16="http://schemas.microsoft.com/office/drawing/2014/main" id="{43826F21-1E45-6960-9942-01D94CA4DE31}"/>
              </a:ext>
            </a:extLst>
          </p:cNvPr>
          <p:cNvPicPr>
            <a:picLocks noChangeAspect="1"/>
          </p:cNvPicPr>
          <p:nvPr/>
        </p:nvPicPr>
        <p:blipFill rotWithShape="1">
          <a:blip r:embed="rId3">
            <a:extLst>
              <a:ext uri="{28A0092B-C50C-407E-A947-70E740481C1C}">
                <a14:useLocalDpi xmlns:a14="http://schemas.microsoft.com/office/drawing/2010/main" val="0"/>
              </a:ext>
            </a:extLst>
          </a:blip>
          <a:srcRect t="3385" r="14921"/>
          <a:stretch/>
        </p:blipFill>
        <p:spPr>
          <a:xfrm>
            <a:off x="1045328" y="232152"/>
            <a:ext cx="6000932" cy="6625847"/>
          </a:xfrm>
          <a:prstGeom prst="rect">
            <a:avLst/>
          </a:prstGeom>
        </p:spPr>
      </p:pic>
      <p:sp>
        <p:nvSpPr>
          <p:cNvPr id="5" name="TextBox 4">
            <a:extLst>
              <a:ext uri="{FF2B5EF4-FFF2-40B4-BE49-F238E27FC236}">
                <a16:creationId xmlns:a16="http://schemas.microsoft.com/office/drawing/2014/main" id="{CDED179C-9F2F-409F-3130-BDF4EE646605}"/>
              </a:ext>
            </a:extLst>
          </p:cNvPr>
          <p:cNvSpPr txBox="1"/>
          <p:nvPr/>
        </p:nvSpPr>
        <p:spPr>
          <a:xfrm>
            <a:off x="272897" y="232151"/>
            <a:ext cx="3395461" cy="830997"/>
          </a:xfrm>
          <a:prstGeom prst="rect">
            <a:avLst/>
          </a:prstGeom>
          <a:noFill/>
        </p:spPr>
        <p:txBody>
          <a:bodyPr wrap="square" rtlCol="0">
            <a:spAutoFit/>
          </a:bodyPr>
          <a:lstStyle/>
          <a:p>
            <a:r>
              <a:rPr lang="en-CA" sz="2400" dirty="0"/>
              <a:t>Heatmap of Regional Duncan Indices in 1971</a:t>
            </a:r>
          </a:p>
        </p:txBody>
      </p:sp>
      <p:pic>
        <p:nvPicPr>
          <p:cNvPr id="7" name="Picture 6" descr="A map of england with different states&#10;&#10;Description automatically generated">
            <a:extLst>
              <a:ext uri="{FF2B5EF4-FFF2-40B4-BE49-F238E27FC236}">
                <a16:creationId xmlns:a16="http://schemas.microsoft.com/office/drawing/2014/main" id="{6ADF0D08-150E-7BE5-54CB-8CF898CB61F0}"/>
              </a:ext>
            </a:extLst>
          </p:cNvPr>
          <p:cNvPicPr>
            <a:picLocks noChangeAspect="1"/>
          </p:cNvPicPr>
          <p:nvPr/>
        </p:nvPicPr>
        <p:blipFill rotWithShape="1">
          <a:blip r:embed="rId3">
            <a:extLst>
              <a:ext uri="{28A0092B-C50C-407E-A947-70E740481C1C}">
                <a14:useLocalDpi xmlns:a14="http://schemas.microsoft.com/office/drawing/2010/main" val="0"/>
              </a:ext>
            </a:extLst>
          </a:blip>
          <a:srcRect l="86350" t="43739" r="2262" b="38692"/>
          <a:stretch/>
        </p:blipFill>
        <p:spPr>
          <a:xfrm>
            <a:off x="7115819" y="2390962"/>
            <a:ext cx="1651299" cy="2476929"/>
          </a:xfrm>
          <a:prstGeom prst="rect">
            <a:avLst/>
          </a:prstGeom>
        </p:spPr>
      </p:pic>
    </p:spTree>
    <p:extLst>
      <p:ext uri="{BB962C8B-B14F-4D97-AF65-F5344CB8AC3E}">
        <p14:creationId xmlns:p14="http://schemas.microsoft.com/office/powerpoint/2010/main" val="1845981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C9648-B705-ECAC-A7C6-E1D34EA43F47}"/>
              </a:ext>
            </a:extLst>
          </p:cNvPr>
          <p:cNvSpPr>
            <a:spLocks noGrp="1"/>
          </p:cNvSpPr>
          <p:nvPr>
            <p:ph type="title"/>
          </p:nvPr>
        </p:nvSpPr>
        <p:spPr>
          <a:xfrm>
            <a:off x="328619" y="2848663"/>
            <a:ext cx="5429250" cy="1078821"/>
          </a:xfrm>
          <a:solidFill>
            <a:schemeClr val="bg1"/>
          </a:solidFill>
        </p:spPr>
        <p:txBody>
          <a:bodyPr>
            <a:normAutofit/>
          </a:bodyPr>
          <a:lstStyle/>
          <a:p>
            <a:r>
              <a:rPr lang="en-CA" sz="3200" dirty="0"/>
              <a:t>Imagine that your life could be put in a jar…</a:t>
            </a:r>
          </a:p>
        </p:txBody>
      </p:sp>
      <p:sp>
        <p:nvSpPr>
          <p:cNvPr id="3" name="Text Placeholder 2">
            <a:extLst>
              <a:ext uri="{FF2B5EF4-FFF2-40B4-BE49-F238E27FC236}">
                <a16:creationId xmlns:a16="http://schemas.microsoft.com/office/drawing/2014/main" id="{826FBC53-AD87-35E6-D256-7F3C67A396E9}"/>
              </a:ext>
            </a:extLst>
          </p:cNvPr>
          <p:cNvSpPr>
            <a:spLocks noGrp="1"/>
          </p:cNvSpPr>
          <p:nvPr>
            <p:ph type="body" idx="1"/>
          </p:nvPr>
        </p:nvSpPr>
        <p:spPr>
          <a:xfrm>
            <a:off x="1224812" y="6324430"/>
            <a:ext cx="7006610" cy="428965"/>
          </a:xfrm>
        </p:spPr>
        <p:txBody>
          <a:bodyPr/>
          <a:lstStyle/>
          <a:p>
            <a:r>
              <a:rPr lang="en-CA" dirty="0"/>
              <a:t>Reference: </a:t>
            </a:r>
            <a:r>
              <a:rPr lang="en-CA" dirty="0">
                <a:hlinkClick r:id="rId3"/>
              </a:rPr>
              <a:t>https://www.dreams.co.uk/sleep-matters-club/your-life-in-numbers-infographic</a:t>
            </a:r>
            <a:endParaRPr lang="en-CA" dirty="0"/>
          </a:p>
        </p:txBody>
      </p:sp>
      <p:sp>
        <p:nvSpPr>
          <p:cNvPr id="4" name="Slide Number Placeholder 3">
            <a:extLst>
              <a:ext uri="{FF2B5EF4-FFF2-40B4-BE49-F238E27FC236}">
                <a16:creationId xmlns:a16="http://schemas.microsoft.com/office/drawing/2014/main" id="{78B894AB-5316-A5B6-05F3-F391156E2606}"/>
              </a:ext>
            </a:extLst>
          </p:cNvPr>
          <p:cNvSpPr>
            <a:spLocks noGrp="1"/>
          </p:cNvSpPr>
          <p:nvPr>
            <p:ph type="sldNum" sz="quarter" idx="12"/>
          </p:nvPr>
        </p:nvSpPr>
        <p:spPr/>
        <p:txBody>
          <a:bodyPr/>
          <a:lstStyle/>
          <a:p>
            <a:fld id="{B5CEABB6-07DC-46E8-9B57-56EC44A396E5}" type="slidenum">
              <a:rPr lang="en-US" smtClean="0"/>
              <a:t>2</a:t>
            </a:fld>
            <a:endParaRPr lang="en-US" dirty="0"/>
          </a:p>
        </p:txBody>
      </p:sp>
      <p:pic>
        <p:nvPicPr>
          <p:cNvPr id="6" name="Picture 5">
            <a:extLst>
              <a:ext uri="{FF2B5EF4-FFF2-40B4-BE49-F238E27FC236}">
                <a16:creationId xmlns:a16="http://schemas.microsoft.com/office/drawing/2014/main" id="{FAB466CE-1B97-F130-752E-2AF4B107BD4D}"/>
              </a:ext>
            </a:extLst>
          </p:cNvPr>
          <p:cNvPicPr>
            <a:picLocks noChangeAspect="1"/>
          </p:cNvPicPr>
          <p:nvPr/>
        </p:nvPicPr>
        <p:blipFill rotWithShape="1">
          <a:blip r:embed="rId4"/>
          <a:srcRect l="8293" t="77560" r="9390" b="3253"/>
          <a:stretch/>
        </p:blipFill>
        <p:spPr>
          <a:xfrm>
            <a:off x="239763" y="4868402"/>
            <a:ext cx="8366968" cy="1645504"/>
          </a:xfrm>
          <a:prstGeom prst="rect">
            <a:avLst/>
          </a:prstGeom>
        </p:spPr>
      </p:pic>
      <p:pic>
        <p:nvPicPr>
          <p:cNvPr id="7" name="Picture 6">
            <a:extLst>
              <a:ext uri="{FF2B5EF4-FFF2-40B4-BE49-F238E27FC236}">
                <a16:creationId xmlns:a16="http://schemas.microsoft.com/office/drawing/2014/main" id="{2541CE12-5E38-736C-BF4C-1A9EC4673CA6}"/>
              </a:ext>
            </a:extLst>
          </p:cNvPr>
          <p:cNvPicPr>
            <a:picLocks noChangeAspect="1"/>
          </p:cNvPicPr>
          <p:nvPr/>
        </p:nvPicPr>
        <p:blipFill rotWithShape="1">
          <a:blip r:embed="rId4"/>
          <a:srcRect l="10767" t="17886" r="59055" b="25203"/>
          <a:stretch/>
        </p:blipFill>
        <p:spPr>
          <a:xfrm>
            <a:off x="5861000" y="224713"/>
            <a:ext cx="3043237" cy="4842267"/>
          </a:xfrm>
          <a:prstGeom prst="rect">
            <a:avLst/>
          </a:prstGeom>
        </p:spPr>
      </p:pic>
      <p:sp>
        <p:nvSpPr>
          <p:cNvPr id="9" name="Freeform: Shape 8">
            <a:extLst>
              <a:ext uri="{FF2B5EF4-FFF2-40B4-BE49-F238E27FC236}">
                <a16:creationId xmlns:a16="http://schemas.microsoft.com/office/drawing/2014/main" id="{50F1A3AF-6153-7A5D-6CEA-AF41A2BD2A22}"/>
              </a:ext>
            </a:extLst>
          </p:cNvPr>
          <p:cNvSpPr/>
          <p:nvPr/>
        </p:nvSpPr>
        <p:spPr>
          <a:xfrm>
            <a:off x="6250782" y="2628901"/>
            <a:ext cx="2200275" cy="534480"/>
          </a:xfrm>
          <a:custGeom>
            <a:avLst/>
            <a:gdLst>
              <a:gd name="connsiteX0" fmla="*/ 1828800 w 1828800"/>
              <a:gd name="connsiteY0" fmla="*/ 0 h 400050"/>
              <a:gd name="connsiteX1" fmla="*/ 214313 w 1828800"/>
              <a:gd name="connsiteY1" fmla="*/ 7143 h 400050"/>
              <a:gd name="connsiteX2" fmla="*/ 221456 w 1828800"/>
              <a:gd name="connsiteY2" fmla="*/ 171450 h 400050"/>
              <a:gd name="connsiteX3" fmla="*/ 0 w 1828800"/>
              <a:gd name="connsiteY3" fmla="*/ 171450 h 400050"/>
              <a:gd name="connsiteX4" fmla="*/ 14288 w 1828800"/>
              <a:gd name="connsiteY4" fmla="*/ 400050 h 400050"/>
              <a:gd name="connsiteX5" fmla="*/ 1393031 w 1828800"/>
              <a:gd name="connsiteY5" fmla="*/ 400050 h 400050"/>
              <a:gd name="connsiteX6" fmla="*/ 1400175 w 1828800"/>
              <a:gd name="connsiteY6" fmla="*/ 200025 h 400050"/>
              <a:gd name="connsiteX7" fmla="*/ 1793081 w 1828800"/>
              <a:gd name="connsiteY7" fmla="*/ 192881 h 400050"/>
              <a:gd name="connsiteX8" fmla="*/ 1828800 w 1828800"/>
              <a:gd name="connsiteY8"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0" h="400050">
                <a:moveTo>
                  <a:pt x="1828800" y="0"/>
                </a:moveTo>
                <a:lnTo>
                  <a:pt x="214313" y="7143"/>
                </a:lnTo>
                <a:lnTo>
                  <a:pt x="221456" y="171450"/>
                </a:lnTo>
                <a:lnTo>
                  <a:pt x="0" y="171450"/>
                </a:lnTo>
                <a:lnTo>
                  <a:pt x="14288" y="400050"/>
                </a:lnTo>
                <a:lnTo>
                  <a:pt x="1393031" y="400050"/>
                </a:lnTo>
                <a:lnTo>
                  <a:pt x="1400175" y="200025"/>
                </a:lnTo>
                <a:lnTo>
                  <a:pt x="1793081" y="192881"/>
                </a:lnTo>
                <a:lnTo>
                  <a:pt x="1828800" y="0"/>
                </a:lnTo>
                <a:close/>
              </a:path>
            </a:pathLst>
          </a:cu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spTree>
    <p:extLst>
      <p:ext uri="{BB962C8B-B14F-4D97-AF65-F5344CB8AC3E}">
        <p14:creationId xmlns:p14="http://schemas.microsoft.com/office/powerpoint/2010/main" val="94727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D6EC-9ED9-4292-AF81-1FFA0393A41B}"/>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092D543-3FDD-844B-6FF9-C87504455D62}"/>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8BF3C638-27CE-78D5-27CB-DA57759BE685}"/>
              </a:ext>
            </a:extLst>
          </p:cNvPr>
          <p:cNvSpPr>
            <a:spLocks noGrp="1"/>
          </p:cNvSpPr>
          <p:nvPr>
            <p:ph type="sldNum" sz="quarter" idx="12"/>
          </p:nvPr>
        </p:nvSpPr>
        <p:spPr/>
        <p:txBody>
          <a:bodyPr/>
          <a:lstStyle/>
          <a:p>
            <a:fld id="{B5CEABB6-07DC-46E8-9B57-56EC44A396E5}" type="slidenum">
              <a:rPr lang="en-US" smtClean="0"/>
              <a:t>20</a:t>
            </a:fld>
            <a:endParaRPr lang="en-US" dirty="0"/>
          </a:p>
        </p:txBody>
      </p:sp>
      <p:pic>
        <p:nvPicPr>
          <p:cNvPr id="1026" name="Picture 2">
            <a:extLst>
              <a:ext uri="{FF2B5EF4-FFF2-40B4-BE49-F238E27FC236}">
                <a16:creationId xmlns:a16="http://schemas.microsoft.com/office/drawing/2014/main" id="{B17407E8-33D4-BEC6-A706-5EC74BB9D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map of england with different states&#10;&#10;Description automatically generated">
            <a:extLst>
              <a:ext uri="{FF2B5EF4-FFF2-40B4-BE49-F238E27FC236}">
                <a16:creationId xmlns:a16="http://schemas.microsoft.com/office/drawing/2014/main" id="{6EB08DA8-973A-057C-1F93-3AA6F6A3A8A3}"/>
              </a:ext>
            </a:extLst>
          </p:cNvPr>
          <p:cNvPicPr>
            <a:picLocks noChangeAspect="1"/>
          </p:cNvPicPr>
          <p:nvPr/>
        </p:nvPicPr>
        <p:blipFill rotWithShape="1">
          <a:blip r:embed="rId3">
            <a:extLst>
              <a:ext uri="{28A0092B-C50C-407E-A947-70E740481C1C}">
                <a14:useLocalDpi xmlns:a14="http://schemas.microsoft.com/office/drawing/2010/main" val="0"/>
              </a:ext>
            </a:extLst>
          </a:blip>
          <a:srcRect t="3800"/>
          <a:stretch/>
        </p:blipFill>
        <p:spPr>
          <a:xfrm>
            <a:off x="1008806" y="260580"/>
            <a:ext cx="7126387" cy="6597420"/>
          </a:xfrm>
          <a:prstGeom prst="rect">
            <a:avLst/>
          </a:prstGeom>
        </p:spPr>
      </p:pic>
      <p:sp>
        <p:nvSpPr>
          <p:cNvPr id="5" name="TextBox 4">
            <a:extLst>
              <a:ext uri="{FF2B5EF4-FFF2-40B4-BE49-F238E27FC236}">
                <a16:creationId xmlns:a16="http://schemas.microsoft.com/office/drawing/2014/main" id="{9097F13C-316B-00EB-4F9B-C532A7B2E3FB}"/>
              </a:ext>
            </a:extLst>
          </p:cNvPr>
          <p:cNvSpPr txBox="1"/>
          <p:nvPr/>
        </p:nvSpPr>
        <p:spPr>
          <a:xfrm>
            <a:off x="268318" y="260580"/>
            <a:ext cx="3839338" cy="830997"/>
          </a:xfrm>
          <a:prstGeom prst="rect">
            <a:avLst/>
          </a:prstGeom>
          <a:noFill/>
        </p:spPr>
        <p:txBody>
          <a:bodyPr wrap="square" rtlCol="0">
            <a:spAutoFit/>
          </a:bodyPr>
          <a:lstStyle/>
          <a:p>
            <a:r>
              <a:rPr lang="en-CA" sz="2400" dirty="0"/>
              <a:t>Heatmap of Regional Duncan Indices in 1981</a:t>
            </a:r>
          </a:p>
        </p:txBody>
      </p:sp>
      <p:pic>
        <p:nvPicPr>
          <p:cNvPr id="8" name="Picture 7" descr="A map of england with different states&#10;&#10;Description automatically generated">
            <a:extLst>
              <a:ext uri="{FF2B5EF4-FFF2-40B4-BE49-F238E27FC236}">
                <a16:creationId xmlns:a16="http://schemas.microsoft.com/office/drawing/2014/main" id="{96DEAB31-E8AA-6430-1E1A-71E4A6E54A40}"/>
              </a:ext>
            </a:extLst>
          </p:cNvPr>
          <p:cNvPicPr>
            <a:picLocks noChangeAspect="1"/>
          </p:cNvPicPr>
          <p:nvPr/>
        </p:nvPicPr>
        <p:blipFill rotWithShape="1">
          <a:blip r:embed="rId4">
            <a:extLst>
              <a:ext uri="{28A0092B-C50C-407E-A947-70E740481C1C}">
                <a14:useLocalDpi xmlns:a14="http://schemas.microsoft.com/office/drawing/2010/main" val="0"/>
              </a:ext>
            </a:extLst>
          </a:blip>
          <a:srcRect l="86350" t="43739" r="2262" b="38692"/>
          <a:stretch/>
        </p:blipFill>
        <p:spPr>
          <a:xfrm>
            <a:off x="7115819" y="2390962"/>
            <a:ext cx="1651299" cy="2476929"/>
          </a:xfrm>
          <a:prstGeom prst="rect">
            <a:avLst/>
          </a:prstGeom>
        </p:spPr>
      </p:pic>
    </p:spTree>
    <p:extLst>
      <p:ext uri="{BB962C8B-B14F-4D97-AF65-F5344CB8AC3E}">
        <p14:creationId xmlns:p14="http://schemas.microsoft.com/office/powerpoint/2010/main" val="2656770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D6EC-9ED9-4292-AF81-1FFA0393A41B}"/>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092D543-3FDD-844B-6FF9-C87504455D62}"/>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8BF3C638-27CE-78D5-27CB-DA57759BE685}"/>
              </a:ext>
            </a:extLst>
          </p:cNvPr>
          <p:cNvSpPr>
            <a:spLocks noGrp="1"/>
          </p:cNvSpPr>
          <p:nvPr>
            <p:ph type="sldNum" sz="quarter" idx="12"/>
          </p:nvPr>
        </p:nvSpPr>
        <p:spPr/>
        <p:txBody>
          <a:bodyPr/>
          <a:lstStyle/>
          <a:p>
            <a:fld id="{B5CEABB6-07DC-46E8-9B57-56EC44A396E5}" type="slidenum">
              <a:rPr lang="en-US" smtClean="0"/>
              <a:t>21</a:t>
            </a:fld>
            <a:endParaRPr lang="en-US" dirty="0"/>
          </a:p>
        </p:txBody>
      </p:sp>
      <p:pic>
        <p:nvPicPr>
          <p:cNvPr id="1026" name="Picture 2">
            <a:extLst>
              <a:ext uri="{FF2B5EF4-FFF2-40B4-BE49-F238E27FC236}">
                <a16:creationId xmlns:a16="http://schemas.microsoft.com/office/drawing/2014/main" id="{B17407E8-33D4-BEC6-A706-5EC74BB9D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map of england with different states&#10;&#10;Description automatically generated">
            <a:extLst>
              <a:ext uri="{FF2B5EF4-FFF2-40B4-BE49-F238E27FC236}">
                <a16:creationId xmlns:a16="http://schemas.microsoft.com/office/drawing/2014/main" id="{9E831723-581D-C3DA-52BB-C1E9DF446C5D}"/>
              </a:ext>
            </a:extLst>
          </p:cNvPr>
          <p:cNvPicPr>
            <a:picLocks noChangeAspect="1"/>
          </p:cNvPicPr>
          <p:nvPr/>
        </p:nvPicPr>
        <p:blipFill rotWithShape="1">
          <a:blip r:embed="rId3">
            <a:extLst>
              <a:ext uri="{28A0092B-C50C-407E-A947-70E740481C1C}">
                <a14:useLocalDpi xmlns:a14="http://schemas.microsoft.com/office/drawing/2010/main" val="0"/>
              </a:ext>
            </a:extLst>
          </a:blip>
          <a:srcRect t="4145"/>
          <a:stretch/>
        </p:blipFill>
        <p:spPr>
          <a:xfrm>
            <a:off x="1079760" y="284268"/>
            <a:ext cx="6984479" cy="6573731"/>
          </a:xfrm>
          <a:prstGeom prst="rect">
            <a:avLst/>
          </a:prstGeom>
        </p:spPr>
      </p:pic>
      <p:sp>
        <p:nvSpPr>
          <p:cNvPr id="5" name="TextBox 4">
            <a:extLst>
              <a:ext uri="{FF2B5EF4-FFF2-40B4-BE49-F238E27FC236}">
                <a16:creationId xmlns:a16="http://schemas.microsoft.com/office/drawing/2014/main" id="{B665925D-8DFC-0BB2-D1AD-24A38DB7EE32}"/>
              </a:ext>
            </a:extLst>
          </p:cNvPr>
          <p:cNvSpPr txBox="1"/>
          <p:nvPr/>
        </p:nvSpPr>
        <p:spPr>
          <a:xfrm>
            <a:off x="292241" y="284267"/>
            <a:ext cx="3628922" cy="830997"/>
          </a:xfrm>
          <a:prstGeom prst="rect">
            <a:avLst/>
          </a:prstGeom>
          <a:noFill/>
        </p:spPr>
        <p:txBody>
          <a:bodyPr wrap="square" rtlCol="0">
            <a:spAutoFit/>
          </a:bodyPr>
          <a:lstStyle/>
          <a:p>
            <a:r>
              <a:rPr lang="en-CA" sz="2400" dirty="0"/>
              <a:t>Heatmap of Regional Duncan Indices in 1991</a:t>
            </a:r>
          </a:p>
        </p:txBody>
      </p:sp>
      <p:pic>
        <p:nvPicPr>
          <p:cNvPr id="6" name="Picture 5" descr="A map of england with different states&#10;&#10;Description automatically generated">
            <a:extLst>
              <a:ext uri="{FF2B5EF4-FFF2-40B4-BE49-F238E27FC236}">
                <a16:creationId xmlns:a16="http://schemas.microsoft.com/office/drawing/2014/main" id="{1B20DE84-FAFB-F99F-263C-BD10B73A4730}"/>
              </a:ext>
            </a:extLst>
          </p:cNvPr>
          <p:cNvPicPr>
            <a:picLocks noChangeAspect="1"/>
          </p:cNvPicPr>
          <p:nvPr/>
        </p:nvPicPr>
        <p:blipFill rotWithShape="1">
          <a:blip r:embed="rId4">
            <a:extLst>
              <a:ext uri="{28A0092B-C50C-407E-A947-70E740481C1C}">
                <a14:useLocalDpi xmlns:a14="http://schemas.microsoft.com/office/drawing/2010/main" val="0"/>
              </a:ext>
            </a:extLst>
          </a:blip>
          <a:srcRect l="86350" t="43739" r="2262" b="38692"/>
          <a:stretch/>
        </p:blipFill>
        <p:spPr>
          <a:xfrm>
            <a:off x="7115819" y="2390962"/>
            <a:ext cx="1651299" cy="2476929"/>
          </a:xfrm>
          <a:prstGeom prst="rect">
            <a:avLst/>
          </a:prstGeom>
        </p:spPr>
      </p:pic>
    </p:spTree>
    <p:extLst>
      <p:ext uri="{BB962C8B-B14F-4D97-AF65-F5344CB8AC3E}">
        <p14:creationId xmlns:p14="http://schemas.microsoft.com/office/powerpoint/2010/main" val="2204853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D6EC-9ED9-4292-AF81-1FFA0393A41B}"/>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092D543-3FDD-844B-6FF9-C87504455D62}"/>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8BF3C638-27CE-78D5-27CB-DA57759BE685}"/>
              </a:ext>
            </a:extLst>
          </p:cNvPr>
          <p:cNvSpPr>
            <a:spLocks noGrp="1"/>
          </p:cNvSpPr>
          <p:nvPr>
            <p:ph type="sldNum" sz="quarter" idx="12"/>
          </p:nvPr>
        </p:nvSpPr>
        <p:spPr/>
        <p:txBody>
          <a:bodyPr/>
          <a:lstStyle/>
          <a:p>
            <a:fld id="{B5CEABB6-07DC-46E8-9B57-56EC44A396E5}" type="slidenum">
              <a:rPr lang="en-US" smtClean="0"/>
              <a:t>22</a:t>
            </a:fld>
            <a:endParaRPr lang="en-US" dirty="0"/>
          </a:p>
        </p:txBody>
      </p:sp>
      <p:pic>
        <p:nvPicPr>
          <p:cNvPr id="1026" name="Picture 2">
            <a:extLst>
              <a:ext uri="{FF2B5EF4-FFF2-40B4-BE49-F238E27FC236}">
                <a16:creationId xmlns:a16="http://schemas.microsoft.com/office/drawing/2014/main" id="{B17407E8-33D4-BEC6-A706-5EC74BB9D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map of england with different states&#10;&#10;Description automatically generated">
            <a:extLst>
              <a:ext uri="{FF2B5EF4-FFF2-40B4-BE49-F238E27FC236}">
                <a16:creationId xmlns:a16="http://schemas.microsoft.com/office/drawing/2014/main" id="{37D71FE9-8824-83B9-FC07-73CD9056B32B}"/>
              </a:ext>
            </a:extLst>
          </p:cNvPr>
          <p:cNvPicPr>
            <a:picLocks noChangeAspect="1"/>
          </p:cNvPicPr>
          <p:nvPr/>
        </p:nvPicPr>
        <p:blipFill rotWithShape="1">
          <a:blip r:embed="rId3">
            <a:extLst>
              <a:ext uri="{28A0092B-C50C-407E-A947-70E740481C1C}">
                <a14:useLocalDpi xmlns:a14="http://schemas.microsoft.com/office/drawing/2010/main" val="0"/>
              </a:ext>
            </a:extLst>
          </a:blip>
          <a:srcRect t="3109"/>
          <a:stretch/>
        </p:blipFill>
        <p:spPr>
          <a:xfrm>
            <a:off x="1043299" y="213202"/>
            <a:ext cx="7057402" cy="6644798"/>
          </a:xfrm>
          <a:prstGeom prst="rect">
            <a:avLst/>
          </a:prstGeom>
        </p:spPr>
      </p:pic>
      <p:sp>
        <p:nvSpPr>
          <p:cNvPr id="5" name="TextBox 4">
            <a:extLst>
              <a:ext uri="{FF2B5EF4-FFF2-40B4-BE49-F238E27FC236}">
                <a16:creationId xmlns:a16="http://schemas.microsoft.com/office/drawing/2014/main" id="{97F53E83-E785-50B9-8BDB-CFF17E446ACC}"/>
              </a:ext>
            </a:extLst>
          </p:cNvPr>
          <p:cNvSpPr txBox="1"/>
          <p:nvPr/>
        </p:nvSpPr>
        <p:spPr>
          <a:xfrm>
            <a:off x="281483" y="213202"/>
            <a:ext cx="3306193" cy="830997"/>
          </a:xfrm>
          <a:prstGeom prst="rect">
            <a:avLst/>
          </a:prstGeom>
          <a:noFill/>
        </p:spPr>
        <p:txBody>
          <a:bodyPr wrap="square" rtlCol="0">
            <a:spAutoFit/>
          </a:bodyPr>
          <a:lstStyle/>
          <a:p>
            <a:r>
              <a:rPr lang="en-CA" sz="2400" dirty="0"/>
              <a:t>Heatmap of Regional Duncan Indices in 2001 </a:t>
            </a:r>
          </a:p>
        </p:txBody>
      </p:sp>
      <p:pic>
        <p:nvPicPr>
          <p:cNvPr id="6" name="Picture 5" descr="A map of england with different states&#10;&#10;Description automatically generated">
            <a:extLst>
              <a:ext uri="{FF2B5EF4-FFF2-40B4-BE49-F238E27FC236}">
                <a16:creationId xmlns:a16="http://schemas.microsoft.com/office/drawing/2014/main" id="{ACDE620C-A6F9-67FC-BA68-BBB788BCF014}"/>
              </a:ext>
            </a:extLst>
          </p:cNvPr>
          <p:cNvPicPr>
            <a:picLocks noChangeAspect="1"/>
          </p:cNvPicPr>
          <p:nvPr/>
        </p:nvPicPr>
        <p:blipFill rotWithShape="1">
          <a:blip r:embed="rId4">
            <a:extLst>
              <a:ext uri="{28A0092B-C50C-407E-A947-70E740481C1C}">
                <a14:useLocalDpi xmlns:a14="http://schemas.microsoft.com/office/drawing/2010/main" val="0"/>
              </a:ext>
            </a:extLst>
          </a:blip>
          <a:srcRect l="86350" t="43739" r="2262" b="38692"/>
          <a:stretch/>
        </p:blipFill>
        <p:spPr>
          <a:xfrm>
            <a:off x="7115819" y="2390962"/>
            <a:ext cx="1651299" cy="2476929"/>
          </a:xfrm>
          <a:prstGeom prst="rect">
            <a:avLst/>
          </a:prstGeom>
        </p:spPr>
      </p:pic>
    </p:spTree>
    <p:extLst>
      <p:ext uri="{BB962C8B-B14F-4D97-AF65-F5344CB8AC3E}">
        <p14:creationId xmlns:p14="http://schemas.microsoft.com/office/powerpoint/2010/main" val="2156674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D6EC-9ED9-4292-AF81-1FFA0393A41B}"/>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092D543-3FDD-844B-6FF9-C87504455D62}"/>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8BF3C638-27CE-78D5-27CB-DA57759BE685}"/>
              </a:ext>
            </a:extLst>
          </p:cNvPr>
          <p:cNvSpPr>
            <a:spLocks noGrp="1"/>
          </p:cNvSpPr>
          <p:nvPr>
            <p:ph type="sldNum" sz="quarter" idx="12"/>
          </p:nvPr>
        </p:nvSpPr>
        <p:spPr/>
        <p:txBody>
          <a:bodyPr/>
          <a:lstStyle/>
          <a:p>
            <a:fld id="{B5CEABB6-07DC-46E8-9B57-56EC44A396E5}" type="slidenum">
              <a:rPr lang="en-US" smtClean="0"/>
              <a:t>23</a:t>
            </a:fld>
            <a:endParaRPr lang="en-US" dirty="0"/>
          </a:p>
        </p:txBody>
      </p:sp>
      <p:pic>
        <p:nvPicPr>
          <p:cNvPr id="1026" name="Picture 2">
            <a:extLst>
              <a:ext uri="{FF2B5EF4-FFF2-40B4-BE49-F238E27FC236}">
                <a16:creationId xmlns:a16="http://schemas.microsoft.com/office/drawing/2014/main" id="{B17407E8-33D4-BEC6-A706-5EC74BB9D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map of england with different states&#10;&#10;Description automatically generated">
            <a:extLst>
              <a:ext uri="{FF2B5EF4-FFF2-40B4-BE49-F238E27FC236}">
                <a16:creationId xmlns:a16="http://schemas.microsoft.com/office/drawing/2014/main" id="{1E3A92C0-B03D-6B19-D4E3-899DC3586F89}"/>
              </a:ext>
            </a:extLst>
          </p:cNvPr>
          <p:cNvPicPr>
            <a:picLocks noChangeAspect="1"/>
          </p:cNvPicPr>
          <p:nvPr/>
        </p:nvPicPr>
        <p:blipFill rotWithShape="1">
          <a:blip r:embed="rId3">
            <a:extLst>
              <a:ext uri="{28A0092B-C50C-407E-A947-70E740481C1C}">
                <a14:useLocalDpi xmlns:a14="http://schemas.microsoft.com/office/drawing/2010/main" val="0"/>
              </a:ext>
            </a:extLst>
          </a:blip>
          <a:srcRect t="3178"/>
          <a:stretch/>
        </p:blipFill>
        <p:spPr>
          <a:xfrm>
            <a:off x="1012068" y="217940"/>
            <a:ext cx="7119864" cy="6640060"/>
          </a:xfrm>
          <a:prstGeom prst="rect">
            <a:avLst/>
          </a:prstGeom>
        </p:spPr>
      </p:pic>
      <p:sp>
        <p:nvSpPr>
          <p:cNvPr id="5" name="TextBox 4">
            <a:extLst>
              <a:ext uri="{FF2B5EF4-FFF2-40B4-BE49-F238E27FC236}">
                <a16:creationId xmlns:a16="http://schemas.microsoft.com/office/drawing/2014/main" id="{D2F7207E-B499-4EE7-CF29-24ED50E635EA}"/>
              </a:ext>
            </a:extLst>
          </p:cNvPr>
          <p:cNvSpPr txBox="1"/>
          <p:nvPr/>
        </p:nvSpPr>
        <p:spPr>
          <a:xfrm>
            <a:off x="301966" y="217940"/>
            <a:ext cx="3646091" cy="830997"/>
          </a:xfrm>
          <a:prstGeom prst="rect">
            <a:avLst/>
          </a:prstGeom>
          <a:noFill/>
        </p:spPr>
        <p:txBody>
          <a:bodyPr wrap="square" rtlCol="0">
            <a:spAutoFit/>
          </a:bodyPr>
          <a:lstStyle/>
          <a:p>
            <a:r>
              <a:rPr lang="en-CA" sz="2400" dirty="0"/>
              <a:t>Heatmap of Regional Duncan Indices in 2011</a:t>
            </a:r>
          </a:p>
        </p:txBody>
      </p:sp>
      <p:pic>
        <p:nvPicPr>
          <p:cNvPr id="6" name="Picture 5" descr="A map of england with different states&#10;&#10;Description automatically generated">
            <a:extLst>
              <a:ext uri="{FF2B5EF4-FFF2-40B4-BE49-F238E27FC236}">
                <a16:creationId xmlns:a16="http://schemas.microsoft.com/office/drawing/2014/main" id="{69E98694-08F2-5ADE-5977-EBA20D58AAD9}"/>
              </a:ext>
            </a:extLst>
          </p:cNvPr>
          <p:cNvPicPr>
            <a:picLocks noChangeAspect="1"/>
          </p:cNvPicPr>
          <p:nvPr/>
        </p:nvPicPr>
        <p:blipFill rotWithShape="1">
          <a:blip r:embed="rId4">
            <a:extLst>
              <a:ext uri="{28A0092B-C50C-407E-A947-70E740481C1C}">
                <a14:useLocalDpi xmlns:a14="http://schemas.microsoft.com/office/drawing/2010/main" val="0"/>
              </a:ext>
            </a:extLst>
          </a:blip>
          <a:srcRect l="86350" t="43739" r="2262" b="38692"/>
          <a:stretch/>
        </p:blipFill>
        <p:spPr>
          <a:xfrm>
            <a:off x="7115819" y="2390962"/>
            <a:ext cx="1651299" cy="2476929"/>
          </a:xfrm>
          <a:prstGeom prst="rect">
            <a:avLst/>
          </a:prstGeom>
        </p:spPr>
      </p:pic>
    </p:spTree>
    <p:extLst>
      <p:ext uri="{BB962C8B-B14F-4D97-AF65-F5344CB8AC3E}">
        <p14:creationId xmlns:p14="http://schemas.microsoft.com/office/powerpoint/2010/main" val="3106476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D6EC-9ED9-4292-AF81-1FFA0393A41B}"/>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092D543-3FDD-844B-6FF9-C87504455D62}"/>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8BF3C638-27CE-78D5-27CB-DA57759BE685}"/>
              </a:ext>
            </a:extLst>
          </p:cNvPr>
          <p:cNvSpPr>
            <a:spLocks noGrp="1"/>
          </p:cNvSpPr>
          <p:nvPr>
            <p:ph type="sldNum" sz="quarter" idx="12"/>
          </p:nvPr>
        </p:nvSpPr>
        <p:spPr/>
        <p:txBody>
          <a:bodyPr/>
          <a:lstStyle/>
          <a:p>
            <a:fld id="{B5CEABB6-07DC-46E8-9B57-56EC44A396E5}" type="slidenum">
              <a:rPr lang="en-US" smtClean="0"/>
              <a:t>24</a:t>
            </a:fld>
            <a:endParaRPr lang="en-US" dirty="0"/>
          </a:p>
        </p:txBody>
      </p:sp>
      <p:pic>
        <p:nvPicPr>
          <p:cNvPr id="1026" name="Picture 2">
            <a:extLst>
              <a:ext uri="{FF2B5EF4-FFF2-40B4-BE49-F238E27FC236}">
                <a16:creationId xmlns:a16="http://schemas.microsoft.com/office/drawing/2014/main" id="{B17407E8-33D4-BEC6-A706-5EC74BB9D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738"/>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map of england with different states&#10;&#10;Description automatically generated">
            <a:extLst>
              <a:ext uri="{FF2B5EF4-FFF2-40B4-BE49-F238E27FC236}">
                <a16:creationId xmlns:a16="http://schemas.microsoft.com/office/drawing/2014/main" id="{0199179F-16B8-BFBD-ABAB-D6B36D81F113}"/>
              </a:ext>
            </a:extLst>
          </p:cNvPr>
          <p:cNvPicPr>
            <a:picLocks noChangeAspect="1"/>
          </p:cNvPicPr>
          <p:nvPr/>
        </p:nvPicPr>
        <p:blipFill rotWithShape="1">
          <a:blip r:embed="rId3">
            <a:extLst>
              <a:ext uri="{28A0092B-C50C-407E-A947-70E740481C1C}">
                <a14:useLocalDpi xmlns:a14="http://schemas.microsoft.com/office/drawing/2010/main" val="0"/>
              </a:ext>
            </a:extLst>
          </a:blip>
          <a:srcRect t="3040"/>
          <a:stretch/>
        </p:blipFill>
        <p:spPr>
          <a:xfrm>
            <a:off x="1010982" y="208464"/>
            <a:ext cx="7122036" cy="6649536"/>
          </a:xfrm>
          <a:prstGeom prst="rect">
            <a:avLst/>
          </a:prstGeom>
        </p:spPr>
      </p:pic>
      <p:sp>
        <p:nvSpPr>
          <p:cNvPr id="5" name="TextBox 4">
            <a:extLst>
              <a:ext uri="{FF2B5EF4-FFF2-40B4-BE49-F238E27FC236}">
                <a16:creationId xmlns:a16="http://schemas.microsoft.com/office/drawing/2014/main" id="{C0AD3B29-3FCD-C9EB-3B54-445390EBE641}"/>
              </a:ext>
            </a:extLst>
          </p:cNvPr>
          <p:cNvSpPr txBox="1"/>
          <p:nvPr/>
        </p:nvSpPr>
        <p:spPr>
          <a:xfrm>
            <a:off x="238701" y="244330"/>
            <a:ext cx="3230641" cy="830997"/>
          </a:xfrm>
          <a:prstGeom prst="rect">
            <a:avLst/>
          </a:prstGeom>
          <a:noFill/>
        </p:spPr>
        <p:txBody>
          <a:bodyPr wrap="square" rtlCol="0">
            <a:spAutoFit/>
          </a:bodyPr>
          <a:lstStyle/>
          <a:p>
            <a:r>
              <a:rPr lang="en-CA" sz="2400" dirty="0"/>
              <a:t>Heatmap of Regional Duncan Indices in 2021</a:t>
            </a:r>
          </a:p>
        </p:txBody>
      </p:sp>
      <p:pic>
        <p:nvPicPr>
          <p:cNvPr id="6" name="Picture 5" descr="A map of england with different states&#10;&#10;Description automatically generated">
            <a:extLst>
              <a:ext uri="{FF2B5EF4-FFF2-40B4-BE49-F238E27FC236}">
                <a16:creationId xmlns:a16="http://schemas.microsoft.com/office/drawing/2014/main" id="{D44123CE-C338-7307-6DED-2B3FCCBF67F3}"/>
              </a:ext>
            </a:extLst>
          </p:cNvPr>
          <p:cNvPicPr>
            <a:picLocks noChangeAspect="1"/>
          </p:cNvPicPr>
          <p:nvPr/>
        </p:nvPicPr>
        <p:blipFill rotWithShape="1">
          <a:blip r:embed="rId4">
            <a:extLst>
              <a:ext uri="{28A0092B-C50C-407E-A947-70E740481C1C}">
                <a14:useLocalDpi xmlns:a14="http://schemas.microsoft.com/office/drawing/2010/main" val="0"/>
              </a:ext>
            </a:extLst>
          </a:blip>
          <a:srcRect l="86350" t="43739" r="2262" b="38692"/>
          <a:stretch/>
        </p:blipFill>
        <p:spPr>
          <a:xfrm>
            <a:off x="7115819" y="2390962"/>
            <a:ext cx="1651299" cy="2476929"/>
          </a:xfrm>
          <a:prstGeom prst="rect">
            <a:avLst/>
          </a:prstGeom>
        </p:spPr>
      </p:pic>
    </p:spTree>
    <p:extLst>
      <p:ext uri="{BB962C8B-B14F-4D97-AF65-F5344CB8AC3E}">
        <p14:creationId xmlns:p14="http://schemas.microsoft.com/office/powerpoint/2010/main" val="1219026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D8E1A71-8DCE-B440-D7F8-C8AF988809FC}"/>
              </a:ext>
            </a:extLst>
          </p:cNvPr>
          <p:cNvSpPr>
            <a:spLocks noGrp="1"/>
          </p:cNvSpPr>
          <p:nvPr>
            <p:ph type="sldNum" sz="quarter" idx="12"/>
          </p:nvPr>
        </p:nvSpPr>
        <p:spPr>
          <a:xfrm>
            <a:off x="6472163" y="6356351"/>
            <a:ext cx="2057400" cy="365125"/>
          </a:xfrm>
        </p:spPr>
        <p:txBody>
          <a:bodyPr/>
          <a:lstStyle/>
          <a:p>
            <a:fld id="{B5CEABB6-07DC-46E8-9B57-56EC44A396E5}" type="slidenum">
              <a:rPr lang="en-US" smtClean="0"/>
              <a:t>25</a:t>
            </a:fld>
            <a:endParaRPr lang="en-US" dirty="0"/>
          </a:p>
        </p:txBody>
      </p:sp>
      <p:graphicFrame>
        <p:nvGraphicFramePr>
          <p:cNvPr id="10" name="Table 4">
            <a:extLst>
              <a:ext uri="{FF2B5EF4-FFF2-40B4-BE49-F238E27FC236}">
                <a16:creationId xmlns:a16="http://schemas.microsoft.com/office/drawing/2014/main" id="{35345F65-9D36-2A41-DC8A-999D28F2F83B}"/>
              </a:ext>
            </a:extLst>
          </p:cNvPr>
          <p:cNvGraphicFramePr>
            <a:graphicFrameLocks/>
          </p:cNvGraphicFramePr>
          <p:nvPr>
            <p:extLst>
              <p:ext uri="{D42A27DB-BD31-4B8C-83A1-F6EECF244321}">
                <p14:modId xmlns:p14="http://schemas.microsoft.com/office/powerpoint/2010/main" val="2600096750"/>
              </p:ext>
            </p:extLst>
          </p:nvPr>
        </p:nvGraphicFramePr>
        <p:xfrm>
          <a:off x="261648" y="863418"/>
          <a:ext cx="8663344" cy="5308267"/>
        </p:xfrm>
        <a:graphic>
          <a:graphicData uri="http://schemas.openxmlformats.org/drawingml/2006/table">
            <a:tbl>
              <a:tblPr firstRow="1" bandRow="1">
                <a:tableStyleId>{5940675A-B579-460E-94D1-54222C63F5DA}</a:tableStyleId>
              </a:tblPr>
              <a:tblGrid>
                <a:gridCol w="1303978">
                  <a:extLst>
                    <a:ext uri="{9D8B030D-6E8A-4147-A177-3AD203B41FA5}">
                      <a16:colId xmlns:a16="http://schemas.microsoft.com/office/drawing/2014/main" val="3789178139"/>
                    </a:ext>
                  </a:extLst>
                </a:gridCol>
                <a:gridCol w="1226820">
                  <a:extLst>
                    <a:ext uri="{9D8B030D-6E8A-4147-A177-3AD203B41FA5}">
                      <a16:colId xmlns:a16="http://schemas.microsoft.com/office/drawing/2014/main" val="1932898700"/>
                    </a:ext>
                  </a:extLst>
                </a:gridCol>
                <a:gridCol w="1226302">
                  <a:extLst>
                    <a:ext uri="{9D8B030D-6E8A-4147-A177-3AD203B41FA5}">
                      <a16:colId xmlns:a16="http://schemas.microsoft.com/office/drawing/2014/main" val="2793709167"/>
                    </a:ext>
                  </a:extLst>
                </a:gridCol>
                <a:gridCol w="1226561">
                  <a:extLst>
                    <a:ext uri="{9D8B030D-6E8A-4147-A177-3AD203B41FA5}">
                      <a16:colId xmlns:a16="http://schemas.microsoft.com/office/drawing/2014/main" val="3100667166"/>
                    </a:ext>
                  </a:extLst>
                </a:gridCol>
                <a:gridCol w="1226561">
                  <a:extLst>
                    <a:ext uri="{9D8B030D-6E8A-4147-A177-3AD203B41FA5}">
                      <a16:colId xmlns:a16="http://schemas.microsoft.com/office/drawing/2014/main" val="3496403572"/>
                    </a:ext>
                  </a:extLst>
                </a:gridCol>
                <a:gridCol w="1226561">
                  <a:extLst>
                    <a:ext uri="{9D8B030D-6E8A-4147-A177-3AD203B41FA5}">
                      <a16:colId xmlns:a16="http://schemas.microsoft.com/office/drawing/2014/main" val="2244056599"/>
                    </a:ext>
                  </a:extLst>
                </a:gridCol>
                <a:gridCol w="1226561">
                  <a:extLst>
                    <a:ext uri="{9D8B030D-6E8A-4147-A177-3AD203B41FA5}">
                      <a16:colId xmlns:a16="http://schemas.microsoft.com/office/drawing/2014/main" val="1474799453"/>
                    </a:ext>
                  </a:extLst>
                </a:gridCol>
              </a:tblGrid>
              <a:tr h="1161357">
                <a:tc>
                  <a:txBody>
                    <a:bodyPr/>
                    <a:lstStyle/>
                    <a:p>
                      <a:r>
                        <a:rPr lang="en-CA" dirty="0"/>
                        <a:t>p-values</a:t>
                      </a:r>
                    </a:p>
                  </a:txBody>
                  <a:tcPr>
                    <a:solidFill>
                      <a:schemeClr val="bg1"/>
                    </a:solidFill>
                  </a:tcPr>
                </a:tc>
                <a:tc>
                  <a:txBody>
                    <a:bodyPr/>
                    <a:lstStyle/>
                    <a:p>
                      <a:r>
                        <a:rPr lang="en-CA" dirty="0"/>
                        <a:t>Census 1971 </a:t>
                      </a:r>
                    </a:p>
                  </a:txBody>
                  <a:tcPr>
                    <a:solidFill>
                      <a:schemeClr val="bg1"/>
                    </a:solidFill>
                  </a:tcPr>
                </a:tc>
                <a:tc>
                  <a:txBody>
                    <a:bodyPr/>
                    <a:lstStyle/>
                    <a:p>
                      <a:r>
                        <a:rPr lang="en-CA" dirty="0"/>
                        <a:t>Census 1981</a:t>
                      </a:r>
                    </a:p>
                  </a:txBody>
                  <a:tcPr>
                    <a:solidFill>
                      <a:schemeClr val="bg1"/>
                    </a:solidFill>
                  </a:tcPr>
                </a:tc>
                <a:tc>
                  <a:txBody>
                    <a:bodyPr/>
                    <a:lstStyle/>
                    <a:p>
                      <a:r>
                        <a:rPr lang="en-CA" dirty="0"/>
                        <a:t>Census 1991</a:t>
                      </a:r>
                    </a:p>
                  </a:txBody>
                  <a:tcPr/>
                </a:tc>
                <a:tc>
                  <a:txBody>
                    <a:bodyPr/>
                    <a:lstStyle/>
                    <a:p>
                      <a:r>
                        <a:rPr lang="en-CA" dirty="0"/>
                        <a:t>Census 2001</a:t>
                      </a:r>
                    </a:p>
                  </a:txBody>
                  <a:tcPr/>
                </a:tc>
                <a:tc>
                  <a:txBody>
                    <a:bodyPr/>
                    <a:lstStyle/>
                    <a:p>
                      <a:r>
                        <a:rPr lang="en-CA" dirty="0"/>
                        <a:t>Census 2011</a:t>
                      </a:r>
                    </a:p>
                  </a:txBody>
                  <a:tcPr/>
                </a:tc>
                <a:tc>
                  <a:txBody>
                    <a:bodyPr/>
                    <a:lstStyle/>
                    <a:p>
                      <a:r>
                        <a:rPr lang="en-CA" dirty="0"/>
                        <a:t>Census 2021</a:t>
                      </a:r>
                    </a:p>
                  </a:txBody>
                  <a:tcPr/>
                </a:tc>
                <a:extLst>
                  <a:ext uri="{0D108BD9-81ED-4DB2-BD59-A6C34878D82A}">
                    <a16:rowId xmlns:a16="http://schemas.microsoft.com/office/drawing/2014/main" val="235186422"/>
                  </a:ext>
                </a:extLst>
              </a:tr>
              <a:tr h="69400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Census 1971 </a:t>
                      </a:r>
                    </a:p>
                  </a:txBody>
                  <a:tcPr/>
                </a:tc>
                <a:tc>
                  <a:txBody>
                    <a:bodyPr/>
                    <a:lstStyle/>
                    <a:p>
                      <a:r>
                        <a:rPr lang="en-CA" dirty="0"/>
                        <a:t> NA</a:t>
                      </a: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effectLst/>
                        </a:rPr>
                        <a:t>0.1977</a:t>
                      </a:r>
                      <a:endParaRPr lang="en-CA" dirty="0"/>
                    </a:p>
                    <a:p>
                      <a:endParaRPr lang="en-CA" dirty="0">
                        <a:solidFill>
                          <a:schemeClr val="bg2"/>
                        </a:solidFill>
                      </a:endParaRPr>
                    </a:p>
                  </a:txBody>
                  <a:tcPr>
                    <a:solidFill>
                      <a:schemeClr val="bg1">
                        <a:lumMod val="8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2.04e-06</a:t>
                      </a:r>
                    </a:p>
                    <a:p>
                      <a:endParaRPr lang="en-CA" dirty="0"/>
                    </a:p>
                  </a:txBody>
                  <a:tcPr>
                    <a:solidFill>
                      <a:schemeClr val="accent6">
                        <a:lumMod val="60000"/>
                        <a:lumOff val="4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1.555e-07</a:t>
                      </a:r>
                    </a:p>
                    <a:p>
                      <a:endParaRPr lang="en-CA" dirty="0"/>
                    </a:p>
                  </a:txBody>
                  <a:tcPr>
                    <a:solidFill>
                      <a:schemeClr val="accent6">
                        <a:lumMod val="60000"/>
                        <a:lumOff val="4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2.203e-09</a:t>
                      </a:r>
                    </a:p>
                    <a:p>
                      <a:endParaRPr lang="en-CA" dirty="0"/>
                    </a:p>
                  </a:txBody>
                  <a:tcPr>
                    <a:solidFill>
                      <a:schemeClr val="accent6">
                        <a:lumMod val="60000"/>
                        <a:lumOff val="4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effectLst/>
                        </a:rPr>
                        <a:t>6.251e-10</a:t>
                      </a:r>
                      <a:endParaRPr lang="en-CA" dirty="0"/>
                    </a:p>
                    <a:p>
                      <a:endParaRPr lang="en-CA" dirty="0"/>
                    </a:p>
                  </a:txBody>
                  <a:tcPr>
                    <a:solidFill>
                      <a:schemeClr val="accent6">
                        <a:lumMod val="60000"/>
                        <a:lumOff val="40000"/>
                      </a:schemeClr>
                    </a:solidFill>
                  </a:tcPr>
                </a:tc>
                <a:extLst>
                  <a:ext uri="{0D108BD9-81ED-4DB2-BD59-A6C34878D82A}">
                    <a16:rowId xmlns:a16="http://schemas.microsoft.com/office/drawing/2014/main" val="1772178640"/>
                  </a:ext>
                </a:extLst>
              </a:tr>
              <a:tr h="69400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Census 1981 </a:t>
                      </a:r>
                    </a:p>
                  </a:txBody>
                  <a:tcPr/>
                </a:tc>
                <a:tc>
                  <a:txBody>
                    <a:bodyPr/>
                    <a:lstStyle/>
                    <a:p>
                      <a:endParaRPr lang="en-CA" dirty="0"/>
                    </a:p>
                  </a:txBody>
                  <a:tcPr>
                    <a:noFill/>
                  </a:tcPr>
                </a:tc>
                <a:tc>
                  <a:txBody>
                    <a:bodyPr/>
                    <a:lstStyle/>
                    <a:p>
                      <a:r>
                        <a:rPr lang="en-CA" dirty="0"/>
                        <a:t>NA</a:t>
                      </a: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4.732e-06</a:t>
                      </a:r>
                    </a:p>
                    <a:p>
                      <a:endParaRPr lang="en-CA" dirty="0"/>
                    </a:p>
                  </a:txBody>
                  <a:tcPr>
                    <a:solidFill>
                      <a:schemeClr val="accent6">
                        <a:lumMod val="60000"/>
                        <a:lumOff val="4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3.193e-06</a:t>
                      </a:r>
                    </a:p>
                    <a:p>
                      <a:endParaRPr lang="en-CA" dirty="0"/>
                    </a:p>
                  </a:txBody>
                  <a:tcPr>
                    <a:solidFill>
                      <a:schemeClr val="accent6">
                        <a:lumMod val="60000"/>
                        <a:lumOff val="40000"/>
                      </a:schemeClr>
                    </a:solidFill>
                  </a:tcPr>
                </a:tc>
                <a:tc>
                  <a:txBody>
                    <a:bodyPr/>
                    <a:lstStyle/>
                    <a:p>
                      <a:r>
                        <a:rPr lang="en-CA" dirty="0"/>
                        <a:t>6.06e-07</a:t>
                      </a:r>
                    </a:p>
                  </a:txBody>
                  <a:tcPr>
                    <a:solidFill>
                      <a:schemeClr val="accent6">
                        <a:lumMod val="60000"/>
                        <a:lumOff val="4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1.376e-07</a:t>
                      </a:r>
                    </a:p>
                    <a:p>
                      <a:endParaRPr lang="en-CA" dirty="0"/>
                    </a:p>
                  </a:txBody>
                  <a:tcPr>
                    <a:solidFill>
                      <a:schemeClr val="accent6">
                        <a:lumMod val="60000"/>
                        <a:lumOff val="40000"/>
                      </a:schemeClr>
                    </a:solidFill>
                  </a:tcPr>
                </a:tc>
                <a:extLst>
                  <a:ext uri="{0D108BD9-81ED-4DB2-BD59-A6C34878D82A}">
                    <a16:rowId xmlns:a16="http://schemas.microsoft.com/office/drawing/2014/main" val="3251124123"/>
                  </a:ext>
                </a:extLst>
              </a:tr>
              <a:tr h="69400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Census 1991</a:t>
                      </a:r>
                    </a:p>
                  </a:txBody>
                  <a:tcPr/>
                </a:tc>
                <a:tc>
                  <a:txBody>
                    <a:bodyPr/>
                    <a:lstStyle/>
                    <a:p>
                      <a:endParaRPr lang="en-CA" dirty="0"/>
                    </a:p>
                  </a:txBody>
                  <a:tcPr/>
                </a:tc>
                <a:tc>
                  <a:txBody>
                    <a:bodyPr/>
                    <a:lstStyle/>
                    <a:p>
                      <a:endParaRPr lang="en-CA" dirty="0"/>
                    </a:p>
                  </a:txBody>
                  <a:tcPr>
                    <a:solidFill>
                      <a:schemeClr val="bg1"/>
                    </a:solidFill>
                  </a:tcPr>
                </a:tc>
                <a:tc>
                  <a:txBody>
                    <a:bodyPr/>
                    <a:lstStyle/>
                    <a:p>
                      <a:r>
                        <a:rPr lang="en-CA" dirty="0"/>
                        <a:t>NA</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9.993e-06</a:t>
                      </a:r>
                    </a:p>
                    <a:p>
                      <a:endParaRPr lang="en-CA" dirty="0"/>
                    </a:p>
                  </a:txBody>
                  <a:tcPr>
                    <a:solidFill>
                      <a:schemeClr val="accent6">
                        <a:lumMod val="60000"/>
                        <a:lumOff val="4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9.262e-06</a:t>
                      </a:r>
                    </a:p>
                    <a:p>
                      <a:endParaRPr lang="en-CA" dirty="0"/>
                    </a:p>
                  </a:txBody>
                  <a:tcPr>
                    <a:solidFill>
                      <a:schemeClr val="accent6">
                        <a:lumMod val="60000"/>
                        <a:lumOff val="4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1.376e-07</a:t>
                      </a:r>
                    </a:p>
                    <a:p>
                      <a:endParaRPr lang="en-CA" dirty="0"/>
                    </a:p>
                  </a:txBody>
                  <a:tcPr>
                    <a:solidFill>
                      <a:schemeClr val="accent6">
                        <a:lumMod val="60000"/>
                        <a:lumOff val="40000"/>
                      </a:schemeClr>
                    </a:solidFill>
                  </a:tcPr>
                </a:tc>
                <a:extLst>
                  <a:ext uri="{0D108BD9-81ED-4DB2-BD59-A6C34878D82A}">
                    <a16:rowId xmlns:a16="http://schemas.microsoft.com/office/drawing/2014/main" val="734955700"/>
                  </a:ext>
                </a:extLst>
              </a:tr>
              <a:tr h="66668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Census 2001</a:t>
                      </a:r>
                    </a:p>
                  </a:txBody>
                  <a:tcPr/>
                </a:tc>
                <a:tc>
                  <a:txBody>
                    <a:bodyPr/>
                    <a:lstStyle/>
                    <a:p>
                      <a:endParaRPr lang="en-CA" dirty="0"/>
                    </a:p>
                  </a:txBody>
                  <a:tcPr/>
                </a:tc>
                <a:tc>
                  <a:txBody>
                    <a:bodyPr/>
                    <a:lstStyle/>
                    <a:p>
                      <a:endParaRPr lang="en-CA" dirty="0"/>
                    </a:p>
                  </a:txBody>
                  <a:tcPr>
                    <a:solidFill>
                      <a:schemeClr val="bg1"/>
                    </a:solidFill>
                  </a:tcPr>
                </a:tc>
                <a:tc>
                  <a:txBody>
                    <a:bodyPr/>
                    <a:lstStyle/>
                    <a:p>
                      <a:endParaRPr lang="en-CA" dirty="0"/>
                    </a:p>
                  </a:txBody>
                  <a:tcPr/>
                </a:tc>
                <a:tc>
                  <a:txBody>
                    <a:bodyPr/>
                    <a:lstStyle/>
                    <a:p>
                      <a:r>
                        <a:rPr lang="en-CA" dirty="0"/>
                        <a:t>NA</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0.01518</a:t>
                      </a:r>
                    </a:p>
                    <a:p>
                      <a:endParaRPr lang="en-CA" dirty="0"/>
                    </a:p>
                  </a:txBody>
                  <a:tcPr>
                    <a:solidFill>
                      <a:schemeClr val="accent6">
                        <a:lumMod val="60000"/>
                        <a:lumOff val="4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6.692e-07</a:t>
                      </a:r>
                    </a:p>
                    <a:p>
                      <a:endParaRPr lang="en-CA" dirty="0"/>
                    </a:p>
                  </a:txBody>
                  <a:tcPr>
                    <a:solidFill>
                      <a:schemeClr val="accent6">
                        <a:lumMod val="60000"/>
                        <a:lumOff val="40000"/>
                      </a:schemeClr>
                    </a:solidFill>
                  </a:tcPr>
                </a:tc>
                <a:extLst>
                  <a:ext uri="{0D108BD9-81ED-4DB2-BD59-A6C34878D82A}">
                    <a16:rowId xmlns:a16="http://schemas.microsoft.com/office/drawing/2014/main" val="1421193471"/>
                  </a:ext>
                </a:extLst>
              </a:tr>
              <a:tr h="7042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Census 2011</a:t>
                      </a:r>
                    </a:p>
                  </a:txBody>
                  <a:tcPr/>
                </a:tc>
                <a:tc>
                  <a:txBody>
                    <a:bodyPr/>
                    <a:lstStyle/>
                    <a:p>
                      <a:endParaRPr lang="en-CA" dirty="0"/>
                    </a:p>
                  </a:txBody>
                  <a:tcPr/>
                </a:tc>
                <a:tc>
                  <a:txBody>
                    <a:bodyPr/>
                    <a:lstStyle/>
                    <a:p>
                      <a:r>
                        <a:rPr lang="en-CA" dirty="0"/>
                        <a:t> </a:t>
                      </a: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CA" dirty="0"/>
                    </a:p>
                  </a:txBody>
                  <a:tcPr/>
                </a:tc>
                <a:tc>
                  <a:txBody>
                    <a:bodyPr/>
                    <a:lstStyle/>
                    <a:p>
                      <a:endParaRPr lang="en-CA" dirty="0"/>
                    </a:p>
                  </a:txBody>
                  <a:tcPr>
                    <a:noFill/>
                  </a:tcPr>
                </a:tc>
                <a:tc>
                  <a:txBody>
                    <a:bodyPr/>
                    <a:lstStyle/>
                    <a:p>
                      <a:r>
                        <a:rPr lang="en-CA" dirty="0"/>
                        <a:t>NA</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4.452e-08</a:t>
                      </a:r>
                    </a:p>
                    <a:p>
                      <a:endParaRPr lang="en-CA" dirty="0"/>
                    </a:p>
                  </a:txBody>
                  <a:tcPr>
                    <a:solidFill>
                      <a:schemeClr val="accent6">
                        <a:lumMod val="60000"/>
                        <a:lumOff val="40000"/>
                      </a:schemeClr>
                    </a:solidFill>
                  </a:tcPr>
                </a:tc>
                <a:extLst>
                  <a:ext uri="{0D108BD9-81ED-4DB2-BD59-A6C34878D82A}">
                    <a16:rowId xmlns:a16="http://schemas.microsoft.com/office/drawing/2014/main" val="1801837293"/>
                  </a:ext>
                </a:extLst>
              </a:tr>
              <a:tr h="69400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dirty="0"/>
                        <a:t>Census 2021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CA" dirty="0"/>
                    </a:p>
                  </a:txBody>
                  <a:tcPr>
                    <a:noFill/>
                  </a:tcPr>
                </a:tc>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endParaRPr lang="en-CA" dirty="0"/>
                    </a:p>
                  </a:txBody>
                  <a:tcPr/>
                </a:tc>
                <a:tc>
                  <a:txBody>
                    <a:bodyPr/>
                    <a:lstStyle/>
                    <a:p>
                      <a:r>
                        <a:rPr lang="en-CA" dirty="0"/>
                        <a:t>NA</a:t>
                      </a:r>
                    </a:p>
                  </a:txBody>
                  <a:tcPr/>
                </a:tc>
                <a:extLst>
                  <a:ext uri="{0D108BD9-81ED-4DB2-BD59-A6C34878D82A}">
                    <a16:rowId xmlns:a16="http://schemas.microsoft.com/office/drawing/2014/main" val="3874347476"/>
                  </a:ext>
                </a:extLst>
              </a:tr>
            </a:tbl>
          </a:graphicData>
        </a:graphic>
      </p:graphicFrame>
      <p:sp>
        <p:nvSpPr>
          <p:cNvPr id="11" name="TextBox 10">
            <a:extLst>
              <a:ext uri="{FF2B5EF4-FFF2-40B4-BE49-F238E27FC236}">
                <a16:creationId xmlns:a16="http://schemas.microsoft.com/office/drawing/2014/main" id="{3267C881-9950-91E7-ECD7-69E74CDD8D3A}"/>
              </a:ext>
            </a:extLst>
          </p:cNvPr>
          <p:cNvSpPr txBox="1"/>
          <p:nvPr/>
        </p:nvSpPr>
        <p:spPr>
          <a:xfrm>
            <a:off x="397977" y="6171685"/>
            <a:ext cx="8390686" cy="307777"/>
          </a:xfrm>
          <a:prstGeom prst="rect">
            <a:avLst/>
          </a:prstGeom>
          <a:noFill/>
        </p:spPr>
        <p:txBody>
          <a:bodyPr wrap="square" rtlCol="0">
            <a:spAutoFit/>
          </a:bodyPr>
          <a:lstStyle/>
          <a:p>
            <a:pPr algn="ctr"/>
            <a:r>
              <a:rPr lang="en-CA" sz="1400" dirty="0"/>
              <a:t>……..Green: p-value &lt; 0.05……………………………Grey: p-value &gt; 0.05………</a:t>
            </a:r>
          </a:p>
        </p:txBody>
      </p:sp>
      <p:sp>
        <p:nvSpPr>
          <p:cNvPr id="12" name="Title 1">
            <a:extLst>
              <a:ext uri="{FF2B5EF4-FFF2-40B4-BE49-F238E27FC236}">
                <a16:creationId xmlns:a16="http://schemas.microsoft.com/office/drawing/2014/main" id="{C5B3AE5B-361E-2538-424C-A324DFA7EC34}"/>
              </a:ext>
            </a:extLst>
          </p:cNvPr>
          <p:cNvSpPr>
            <a:spLocks noGrp="1"/>
          </p:cNvSpPr>
          <p:nvPr>
            <p:ph type="title"/>
          </p:nvPr>
        </p:nvSpPr>
        <p:spPr>
          <a:xfrm>
            <a:off x="397977" y="59118"/>
            <a:ext cx="8171330" cy="786483"/>
          </a:xfrm>
          <a:solidFill>
            <a:schemeClr val="bg1"/>
          </a:solidFill>
        </p:spPr>
        <p:txBody>
          <a:bodyPr>
            <a:normAutofit/>
          </a:bodyPr>
          <a:lstStyle/>
          <a:p>
            <a:pPr algn="ctr"/>
            <a:r>
              <a:rPr lang="en-CA" dirty="0"/>
              <a:t>Degree of Significance of the Observed Difference in Duncan Index Mean through Time</a:t>
            </a:r>
          </a:p>
        </p:txBody>
      </p:sp>
    </p:spTree>
    <p:extLst>
      <p:ext uri="{BB962C8B-B14F-4D97-AF65-F5344CB8AC3E}">
        <p14:creationId xmlns:p14="http://schemas.microsoft.com/office/powerpoint/2010/main" val="92017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052044" y="4493563"/>
            <a:ext cx="4859801" cy="1128284"/>
          </a:xfrm>
        </p:spPr>
        <p:txBody>
          <a:bodyPr/>
          <a:lstStyle/>
          <a:p>
            <a:r>
              <a:rPr lang="en-US" sz="4400" dirty="0"/>
              <a:t>What’s </a:t>
            </a:r>
            <a:r>
              <a:rPr lang="en-US" sz="4400" dirty="0" err="1"/>
              <a:t>NExT</a:t>
            </a:r>
            <a:r>
              <a:rPr lang="en-US" sz="4400" dirty="0"/>
              <a:t>?</a:t>
            </a:r>
          </a:p>
        </p:txBody>
      </p:sp>
    </p:spTree>
    <p:extLst>
      <p:ext uri="{BB962C8B-B14F-4D97-AF65-F5344CB8AC3E}">
        <p14:creationId xmlns:p14="http://schemas.microsoft.com/office/powerpoint/2010/main" val="156415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8025493" y="5624513"/>
            <a:ext cx="489857" cy="273844"/>
          </a:xfrm>
        </p:spPr>
        <p:txBody>
          <a:bodyPr/>
          <a:lstStyle/>
          <a:p>
            <a:fld id="{B5CEABB6-07DC-46E8-9B57-56EC44A396E5}" type="slidenum">
              <a:rPr lang="en-US" smtClean="0"/>
              <a:pPr/>
              <a:t>27</a:t>
            </a:fld>
            <a:endParaRPr lang="en-US" dirty="0"/>
          </a:p>
        </p:txBody>
      </p:sp>
      <p:pic>
        <p:nvPicPr>
          <p:cNvPr id="1026" name="Picture 2" descr="UK Biobank - Wikipedia">
            <a:extLst>
              <a:ext uri="{FF2B5EF4-FFF2-40B4-BE49-F238E27FC236}">
                <a16:creationId xmlns:a16="http://schemas.microsoft.com/office/drawing/2014/main" id="{3278086A-BDA9-7DFC-62F0-64CFE0DE9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279" y="36182"/>
            <a:ext cx="2923630" cy="13946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CB429C9-1DE3-CE59-0B4E-A91B298D4B56}"/>
              </a:ext>
            </a:extLst>
          </p:cNvPr>
          <p:cNvPicPr>
            <a:picLocks noChangeAspect="1"/>
          </p:cNvPicPr>
          <p:nvPr/>
        </p:nvPicPr>
        <p:blipFill rotWithShape="1">
          <a:blip r:embed="rId4"/>
          <a:srcRect l="2132" t="44917" r="56816" b="649"/>
          <a:stretch/>
        </p:blipFill>
        <p:spPr>
          <a:xfrm>
            <a:off x="1661298" y="2307940"/>
            <a:ext cx="6310407" cy="4262925"/>
          </a:xfrm>
          <a:prstGeom prst="rect">
            <a:avLst/>
          </a:prstGeom>
        </p:spPr>
      </p:pic>
      <p:pic>
        <p:nvPicPr>
          <p:cNvPr id="5" name="Picture 4">
            <a:extLst>
              <a:ext uri="{FF2B5EF4-FFF2-40B4-BE49-F238E27FC236}">
                <a16:creationId xmlns:a16="http://schemas.microsoft.com/office/drawing/2014/main" id="{1EB01538-F6FA-B2F4-8263-8EB6777A6202}"/>
              </a:ext>
            </a:extLst>
          </p:cNvPr>
          <p:cNvPicPr>
            <a:picLocks noChangeAspect="1"/>
          </p:cNvPicPr>
          <p:nvPr/>
        </p:nvPicPr>
        <p:blipFill rotWithShape="1">
          <a:blip r:embed="rId5"/>
          <a:srcRect r="344" b="4145"/>
          <a:stretch/>
        </p:blipFill>
        <p:spPr>
          <a:xfrm>
            <a:off x="508089" y="1591806"/>
            <a:ext cx="8216641" cy="645160"/>
          </a:xfrm>
          <a:prstGeom prst="rect">
            <a:avLst/>
          </a:prstGeom>
        </p:spPr>
      </p:pic>
      <p:graphicFrame>
        <p:nvGraphicFramePr>
          <p:cNvPr id="2" name="Table 1">
            <a:extLst>
              <a:ext uri="{FF2B5EF4-FFF2-40B4-BE49-F238E27FC236}">
                <a16:creationId xmlns:a16="http://schemas.microsoft.com/office/drawing/2014/main" id="{B2D66F72-F23E-05A9-AE36-8CB869FD6259}"/>
              </a:ext>
            </a:extLst>
          </p:cNvPr>
          <p:cNvGraphicFramePr>
            <a:graphicFrameLocks noGrp="1"/>
          </p:cNvGraphicFramePr>
          <p:nvPr>
            <p:extLst>
              <p:ext uri="{D42A27DB-BD31-4B8C-83A1-F6EECF244321}">
                <p14:modId xmlns:p14="http://schemas.microsoft.com/office/powerpoint/2010/main" val="3230098535"/>
              </p:ext>
            </p:extLst>
          </p:nvPr>
        </p:nvGraphicFramePr>
        <p:xfrm>
          <a:off x="1494191" y="1155072"/>
          <a:ext cx="7760555" cy="365760"/>
        </p:xfrm>
        <a:graphic>
          <a:graphicData uri="http://schemas.openxmlformats.org/drawingml/2006/table">
            <a:tbl>
              <a:tblPr/>
              <a:tblGrid>
                <a:gridCol w="6510846">
                  <a:extLst>
                    <a:ext uri="{9D8B030D-6E8A-4147-A177-3AD203B41FA5}">
                      <a16:colId xmlns:a16="http://schemas.microsoft.com/office/drawing/2014/main" val="145685462"/>
                    </a:ext>
                  </a:extLst>
                </a:gridCol>
                <a:gridCol w="1249709">
                  <a:extLst>
                    <a:ext uri="{9D8B030D-6E8A-4147-A177-3AD203B41FA5}">
                      <a16:colId xmlns:a16="http://schemas.microsoft.com/office/drawing/2014/main" val="3576520424"/>
                    </a:ext>
                  </a:extLst>
                </a:gridCol>
              </a:tblGrid>
              <a:tr h="0">
                <a:tc>
                  <a:txBody>
                    <a:bodyPr/>
                    <a:lstStyle/>
                    <a:p>
                      <a:pPr algn="r" fontAlgn="t"/>
                      <a:r>
                        <a:rPr lang="en-CA" dirty="0">
                          <a:effectLst/>
                          <a:latin typeface="Arial" panose="020B0604020202020204" pitchFamily="34" charset="0"/>
                        </a:rPr>
                        <a:t>N =157,298</a:t>
                      </a:r>
                    </a:p>
                  </a:txBody>
                  <a:tcPr marL="9525" marR="9525" marT="9525" marB="9525">
                    <a:lnL>
                      <a:noFill/>
                    </a:lnL>
                    <a:lnR>
                      <a:noFill/>
                    </a:lnR>
                    <a:lnT>
                      <a:noFill/>
                    </a:lnT>
                    <a:lnB>
                      <a:noFill/>
                    </a:lnB>
                  </a:tcPr>
                </a:tc>
                <a:tc>
                  <a:txBody>
                    <a:bodyPr/>
                    <a:lstStyle/>
                    <a:p>
                      <a:pPr fontAlgn="t"/>
                      <a:r>
                        <a:rPr lang="en-CA" dirty="0">
                          <a:effectLst/>
                          <a:latin typeface="Arial" panose="020B0604020202020204" pitchFamily="34" charset="0"/>
                        </a:rPr>
                        <a:t> </a:t>
                      </a:r>
                    </a:p>
                  </a:txBody>
                  <a:tcPr>
                    <a:lnL>
                      <a:noFill/>
                    </a:lnL>
                    <a:lnR>
                      <a:noFill/>
                    </a:lnR>
                    <a:lnT>
                      <a:noFill/>
                    </a:lnT>
                    <a:lnB>
                      <a:noFill/>
                    </a:lnB>
                  </a:tcPr>
                </a:tc>
                <a:extLst>
                  <a:ext uri="{0D108BD9-81ED-4DB2-BD59-A6C34878D82A}">
                    <a16:rowId xmlns:a16="http://schemas.microsoft.com/office/drawing/2014/main" val="275419401"/>
                  </a:ext>
                </a:extLst>
              </a:tr>
            </a:tbl>
          </a:graphicData>
        </a:graphic>
      </p:graphicFrame>
    </p:spTree>
    <p:extLst>
      <p:ext uri="{BB962C8B-B14F-4D97-AF65-F5344CB8AC3E}">
        <p14:creationId xmlns:p14="http://schemas.microsoft.com/office/powerpoint/2010/main" val="3414674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FF4CA6-0F57-1556-5348-8AD96ECDE5CA}"/>
              </a:ext>
            </a:extLst>
          </p:cNvPr>
          <p:cNvSpPr>
            <a:spLocks noGrp="1"/>
          </p:cNvSpPr>
          <p:nvPr>
            <p:ph type="sldNum" sz="quarter" idx="12"/>
          </p:nvPr>
        </p:nvSpPr>
        <p:spPr>
          <a:xfrm>
            <a:off x="6448109" y="6376656"/>
            <a:ext cx="2057400" cy="365125"/>
          </a:xfrm>
        </p:spPr>
        <p:txBody>
          <a:bodyPr/>
          <a:lstStyle/>
          <a:p>
            <a:fld id="{B5CEABB6-07DC-46E8-9B57-56EC44A396E5}" type="slidenum">
              <a:rPr lang="en-US" smtClean="0"/>
              <a:t>28</a:t>
            </a:fld>
            <a:endParaRPr lang="en-US" dirty="0"/>
          </a:p>
        </p:txBody>
      </p:sp>
      <p:sp>
        <p:nvSpPr>
          <p:cNvPr id="7" name="TextBox 6">
            <a:extLst>
              <a:ext uri="{FF2B5EF4-FFF2-40B4-BE49-F238E27FC236}">
                <a16:creationId xmlns:a16="http://schemas.microsoft.com/office/drawing/2014/main" id="{182F1A90-6F0D-7362-1928-9B0F2EC30D07}"/>
              </a:ext>
            </a:extLst>
          </p:cNvPr>
          <p:cNvSpPr txBox="1"/>
          <p:nvPr/>
        </p:nvSpPr>
        <p:spPr>
          <a:xfrm>
            <a:off x="0" y="276724"/>
            <a:ext cx="9144000" cy="523220"/>
          </a:xfrm>
          <a:prstGeom prst="rect">
            <a:avLst/>
          </a:prstGeom>
          <a:solidFill>
            <a:schemeClr val="bg1"/>
          </a:solidFill>
        </p:spPr>
        <p:txBody>
          <a:bodyPr wrap="square" rtlCol="0">
            <a:spAutoFit/>
          </a:bodyPr>
          <a:lstStyle/>
          <a:p>
            <a:pPr algn="ctr"/>
            <a:r>
              <a:rPr lang="en-CA" sz="2800" dirty="0"/>
              <a:t>BIBLIOGRAPHY</a:t>
            </a:r>
            <a:endParaRPr lang="en-CA" sz="2400" dirty="0"/>
          </a:p>
        </p:txBody>
      </p:sp>
      <p:sp>
        <p:nvSpPr>
          <p:cNvPr id="14" name="TextBox 13">
            <a:extLst>
              <a:ext uri="{FF2B5EF4-FFF2-40B4-BE49-F238E27FC236}">
                <a16:creationId xmlns:a16="http://schemas.microsoft.com/office/drawing/2014/main" id="{98F112B9-07E7-0BD5-1BB3-4D017D98E0BD}"/>
              </a:ext>
            </a:extLst>
          </p:cNvPr>
          <p:cNvSpPr txBox="1"/>
          <p:nvPr/>
        </p:nvSpPr>
        <p:spPr>
          <a:xfrm>
            <a:off x="0" y="4103987"/>
            <a:ext cx="9144000" cy="523220"/>
          </a:xfrm>
          <a:prstGeom prst="rect">
            <a:avLst/>
          </a:prstGeom>
          <a:solidFill>
            <a:schemeClr val="bg1"/>
          </a:solidFill>
        </p:spPr>
        <p:txBody>
          <a:bodyPr wrap="square" rtlCol="0">
            <a:spAutoFit/>
          </a:bodyPr>
          <a:lstStyle/>
          <a:p>
            <a:pPr algn="ctr"/>
            <a:r>
              <a:rPr lang="en-CA" sz="2800" dirty="0"/>
              <a:t>ACKNOWLEDGEMENTS</a:t>
            </a:r>
            <a:endParaRPr lang="en-CA" sz="2400" dirty="0"/>
          </a:p>
        </p:txBody>
      </p:sp>
      <p:sp>
        <p:nvSpPr>
          <p:cNvPr id="3" name="TextBox 2">
            <a:extLst>
              <a:ext uri="{FF2B5EF4-FFF2-40B4-BE49-F238E27FC236}">
                <a16:creationId xmlns:a16="http://schemas.microsoft.com/office/drawing/2014/main" id="{2750B470-6345-C616-07E0-BA870A24CC93}"/>
              </a:ext>
            </a:extLst>
          </p:cNvPr>
          <p:cNvSpPr txBox="1"/>
          <p:nvPr/>
        </p:nvSpPr>
        <p:spPr>
          <a:xfrm>
            <a:off x="788872" y="766889"/>
            <a:ext cx="7912115" cy="310854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400" dirty="0">
                <a:effectLst/>
                <a:latin typeface="Times New Roman" panose="02020603050405020304" pitchFamily="18" charset="0"/>
              </a:rPr>
              <a:t>PWT 9.1 (Ed.). (2019). Annual working hours per worker. In </a:t>
            </a:r>
            <a:r>
              <a:rPr lang="en-US" sz="1400" i="1" dirty="0">
                <a:effectLst/>
                <a:latin typeface="Times New Roman" panose="02020603050405020304" pitchFamily="18" charset="0"/>
              </a:rPr>
              <a:t>The World in Data</a:t>
            </a:r>
            <a:r>
              <a:rPr lang="en-US" sz="1400" dirty="0">
                <a:effectLst/>
                <a:latin typeface="Times New Roman" panose="02020603050405020304" pitchFamily="18" charset="0"/>
              </a:rPr>
              <a:t>. </a:t>
            </a:r>
            <a:r>
              <a:rPr lang="en-US" sz="1400" dirty="0">
                <a:effectLst/>
                <a:latin typeface="Times New Roman" panose="02020603050405020304" pitchFamily="18" charset="0"/>
                <a:hlinkClick r:id="rId3"/>
              </a:rPr>
              <a:t>https://ourworldindata.org/</a:t>
            </a:r>
            <a:r>
              <a:rPr lang="en-US" sz="1400" dirty="0" err="1">
                <a:effectLst/>
                <a:latin typeface="Times New Roman" panose="02020603050405020304" pitchFamily="18" charset="0"/>
                <a:hlinkClick r:id="rId3"/>
              </a:rPr>
              <a:t>grapher</a:t>
            </a:r>
            <a:r>
              <a:rPr lang="en-US" sz="1400" dirty="0">
                <a:effectLst/>
                <a:latin typeface="Times New Roman" panose="02020603050405020304" pitchFamily="18" charset="0"/>
                <a:hlinkClick r:id="rId3"/>
              </a:rPr>
              <a:t>/</a:t>
            </a:r>
            <a:r>
              <a:rPr lang="en-US" sz="1400" dirty="0" err="1">
                <a:effectLst/>
                <a:latin typeface="Times New Roman" panose="02020603050405020304" pitchFamily="18" charset="0"/>
                <a:hlinkClick r:id="rId3"/>
              </a:rPr>
              <a:t>annual-working-hours-per-worker?time</a:t>
            </a:r>
            <a:r>
              <a:rPr lang="en-US" sz="1400" dirty="0">
                <a:effectLst/>
                <a:latin typeface="Times New Roman" panose="02020603050405020304" pitchFamily="18" charset="0"/>
                <a:hlinkClick r:id="rId3"/>
              </a:rPr>
              <a:t>=</a:t>
            </a:r>
            <a:r>
              <a:rPr lang="en-US" sz="1400" dirty="0" err="1">
                <a:effectLst/>
                <a:latin typeface="Times New Roman" panose="02020603050405020304" pitchFamily="18" charset="0"/>
                <a:hlinkClick r:id="rId3"/>
              </a:rPr>
              <a:t>earliest..latest</a:t>
            </a:r>
            <a:endParaRPr lang="en-US" sz="1400" dirty="0">
              <a:effectLst/>
              <a:latin typeface="Times New Roman" panose="02020603050405020304" pitchFamily="18" charset="0"/>
            </a:endParaRPr>
          </a:p>
          <a:p>
            <a:pPr marL="285750" indent="-285750">
              <a:buFont typeface="Arial" panose="020B0604020202020204" pitchFamily="34" charset="0"/>
              <a:buChar char="•"/>
            </a:pPr>
            <a:r>
              <a:rPr lang="en-US" sz="1400" dirty="0">
                <a:effectLst/>
                <a:latin typeface="Times New Roman" panose="02020603050405020304" pitchFamily="18" charset="0"/>
              </a:rPr>
              <a:t>Duncan, O. D., &amp; Duncan, B. (1955). A Methodological Analysis of Segregation Indexes. American Sociological Review, 20(2), 210–217. </a:t>
            </a:r>
            <a:r>
              <a:rPr lang="en-US" sz="1400" dirty="0">
                <a:effectLst/>
                <a:latin typeface="Times New Roman" panose="02020603050405020304" pitchFamily="18" charset="0"/>
                <a:hlinkClick r:id="rId4"/>
              </a:rPr>
              <a:t>https://doi.org/10.2307/2088328</a:t>
            </a:r>
            <a:endParaRPr lang="en-US" sz="1400" dirty="0">
              <a:effectLst/>
              <a:latin typeface="Times New Roman" panose="02020603050405020304" pitchFamily="18" charset="0"/>
            </a:endParaRPr>
          </a:p>
          <a:p>
            <a:pPr marL="285750" indent="-285750">
              <a:buFont typeface="Arial" panose="020B0604020202020204" pitchFamily="34" charset="0"/>
              <a:buChar char="•"/>
            </a:pPr>
            <a:r>
              <a:rPr lang="en-US" sz="1400" dirty="0">
                <a:effectLst/>
                <a:latin typeface="Times New Roman" panose="02020603050405020304" pitchFamily="18" charset="0"/>
              </a:rPr>
              <a:t>Margaret A. Sheridan, Measuring the impact of structural inequality on the structure of the brain, Proceedings of the National Academy of Sciences, 120, 25, (2023).</a:t>
            </a:r>
          </a:p>
          <a:p>
            <a:pPr marL="285750" indent="-285750">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rPr>
              <a:t>Chen, Y. Y., Subramanian, S. V., Acevedo-Garcia, D. &amp; </a:t>
            </a:r>
            <a:r>
              <a:rPr lang="en-US" sz="1400" dirty="0" err="1">
                <a:effectLst/>
                <a:latin typeface="Times New Roman" panose="02020603050405020304" pitchFamily="18" charset="0"/>
                <a:ea typeface="Times New Roman" panose="02020603050405020304" pitchFamily="18" charset="0"/>
              </a:rPr>
              <a:t>Kawachi</a:t>
            </a:r>
            <a:r>
              <a:rPr lang="en-US" sz="1400" dirty="0">
                <a:effectLst/>
                <a:latin typeface="Times New Roman" panose="02020603050405020304" pitchFamily="18" charset="0"/>
                <a:ea typeface="Times New Roman" panose="02020603050405020304" pitchFamily="18" charset="0"/>
              </a:rPr>
              <a:t>, I. Women’s status and depressive symptoms: A multilevel analysis. </a:t>
            </a:r>
            <a:r>
              <a:rPr lang="en-US" sz="1400" i="1" dirty="0">
                <a:effectLst/>
                <a:latin typeface="Times New Roman" panose="02020603050405020304" pitchFamily="18" charset="0"/>
                <a:ea typeface="Times New Roman" panose="02020603050405020304" pitchFamily="18" charset="0"/>
              </a:rPr>
              <a:t>Soc. Sci. Med.</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60</a:t>
            </a:r>
            <a:r>
              <a:rPr lang="en-US" sz="1400" dirty="0">
                <a:effectLst/>
                <a:latin typeface="Times New Roman" panose="02020603050405020304" pitchFamily="18" charset="0"/>
                <a:ea typeface="Times New Roman" panose="02020603050405020304" pitchFamily="18" charset="0"/>
              </a:rPr>
              <a:t>, 49–60 (2005).</a:t>
            </a:r>
            <a:endParaRPr lang="en-CA" sz="1400"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rPr>
              <a:t>McLaughlin, K. A., Xuan, Z., Subramanian, S. V. &amp; </a:t>
            </a:r>
            <a:r>
              <a:rPr lang="en-US" sz="1400" dirty="0" err="1">
                <a:effectLst/>
                <a:latin typeface="Times New Roman" panose="02020603050405020304" pitchFamily="18" charset="0"/>
                <a:ea typeface="Times New Roman" panose="02020603050405020304" pitchFamily="18" charset="0"/>
              </a:rPr>
              <a:t>Koenen</a:t>
            </a:r>
            <a:r>
              <a:rPr lang="en-US" sz="1400" dirty="0">
                <a:effectLst/>
                <a:latin typeface="Times New Roman" panose="02020603050405020304" pitchFamily="18" charset="0"/>
                <a:ea typeface="Times New Roman" panose="02020603050405020304" pitchFamily="18" charset="0"/>
              </a:rPr>
              <a:t>, K. C. State-level women’s status and psychiatric disorders among US women. </a:t>
            </a:r>
            <a:r>
              <a:rPr lang="en-US" sz="1400" i="1" dirty="0">
                <a:effectLst/>
                <a:latin typeface="Times New Roman" panose="02020603050405020304" pitchFamily="18" charset="0"/>
                <a:ea typeface="Times New Roman" panose="02020603050405020304" pitchFamily="18" charset="0"/>
              </a:rPr>
              <a:t>Soc. Psychiatry </a:t>
            </a:r>
            <a:r>
              <a:rPr lang="en-US" sz="1400" i="1" dirty="0" err="1">
                <a:effectLst/>
                <a:latin typeface="Times New Roman" panose="02020603050405020304" pitchFamily="18" charset="0"/>
                <a:ea typeface="Times New Roman" panose="02020603050405020304" pitchFamily="18" charset="0"/>
              </a:rPr>
              <a:t>Psychiatr</a:t>
            </a:r>
            <a:r>
              <a:rPr lang="en-US" sz="1400" i="1" dirty="0">
                <a:effectLst/>
                <a:latin typeface="Times New Roman" panose="02020603050405020304" pitchFamily="18" charset="0"/>
                <a:ea typeface="Times New Roman" panose="02020603050405020304" pitchFamily="18" charset="0"/>
              </a:rPr>
              <a:t>. Epidemiol.</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46</a:t>
            </a:r>
            <a:r>
              <a:rPr lang="en-US" sz="1400" dirty="0">
                <a:effectLst/>
                <a:latin typeface="Times New Roman" panose="02020603050405020304" pitchFamily="18" charset="0"/>
                <a:ea typeface="Times New Roman" panose="02020603050405020304" pitchFamily="18" charset="0"/>
              </a:rPr>
              <a:t>, 1161–1171 (2011).</a:t>
            </a:r>
            <a:endParaRPr lang="en-CA" sz="1400"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rPr>
              <a:t>Van de Velde, S., </a:t>
            </a:r>
            <a:r>
              <a:rPr lang="en-US" sz="1400" dirty="0" err="1">
                <a:effectLst/>
                <a:latin typeface="Times New Roman" panose="02020603050405020304" pitchFamily="18" charset="0"/>
                <a:ea typeface="Times New Roman" panose="02020603050405020304" pitchFamily="18" charset="0"/>
              </a:rPr>
              <a:t>Huijts</a:t>
            </a:r>
            <a:r>
              <a:rPr lang="en-US" sz="1400" dirty="0">
                <a:effectLst/>
                <a:latin typeface="Times New Roman" panose="02020603050405020304" pitchFamily="18" charset="0"/>
                <a:ea typeface="Times New Roman" panose="02020603050405020304" pitchFamily="18" charset="0"/>
              </a:rPr>
              <a:t>, T., </a:t>
            </a:r>
            <a:r>
              <a:rPr lang="en-US" sz="1400" dirty="0" err="1">
                <a:effectLst/>
                <a:latin typeface="Times New Roman" panose="02020603050405020304" pitchFamily="18" charset="0"/>
                <a:ea typeface="Times New Roman" panose="02020603050405020304" pitchFamily="18" charset="0"/>
              </a:rPr>
              <a:t>Bracke</a:t>
            </a:r>
            <a:r>
              <a:rPr lang="en-US" sz="1400" dirty="0">
                <a:effectLst/>
                <a:latin typeface="Times New Roman" panose="02020603050405020304" pitchFamily="18" charset="0"/>
                <a:ea typeface="Times New Roman" panose="02020603050405020304" pitchFamily="18" charset="0"/>
              </a:rPr>
              <a:t>, P. &amp; Bambra, C. Macro-level gender equality and depression in men and women in Europe. </a:t>
            </a:r>
            <a:r>
              <a:rPr lang="en-US" sz="1400" i="1" dirty="0" err="1">
                <a:effectLst/>
                <a:latin typeface="Times New Roman" panose="02020603050405020304" pitchFamily="18" charset="0"/>
                <a:ea typeface="Times New Roman" panose="02020603050405020304" pitchFamily="18" charset="0"/>
              </a:rPr>
              <a:t>Sociol</a:t>
            </a:r>
            <a:r>
              <a:rPr lang="en-US" sz="1400" i="1" dirty="0">
                <a:effectLst/>
                <a:latin typeface="Times New Roman" panose="02020603050405020304" pitchFamily="18" charset="0"/>
                <a:ea typeface="Times New Roman" panose="02020603050405020304" pitchFamily="18" charset="0"/>
              </a:rPr>
              <a:t>. Heal. </a:t>
            </a:r>
            <a:r>
              <a:rPr lang="en-US" sz="1400" i="1" dirty="0" err="1">
                <a:effectLst/>
                <a:latin typeface="Times New Roman" panose="02020603050405020304" pitchFamily="18" charset="0"/>
                <a:ea typeface="Times New Roman" panose="02020603050405020304" pitchFamily="18" charset="0"/>
              </a:rPr>
              <a:t>Illn</a:t>
            </a:r>
            <a:r>
              <a:rPr lang="en-US" sz="1400" i="1" dirty="0">
                <a:effectLst/>
                <a:latin typeface="Times New Roman" panose="02020603050405020304" pitchFamily="18" charset="0"/>
                <a:ea typeface="Times New Roman" panose="02020603050405020304" pitchFamily="18" charset="0"/>
              </a:rPr>
              <a:t>.</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35</a:t>
            </a:r>
            <a:r>
              <a:rPr lang="en-US" sz="1400" dirty="0">
                <a:effectLst/>
                <a:latin typeface="Times New Roman" panose="02020603050405020304" pitchFamily="18" charset="0"/>
                <a:ea typeface="Times New Roman" panose="02020603050405020304" pitchFamily="18" charset="0"/>
              </a:rPr>
              <a:t>, 682–698 (2013).</a:t>
            </a:r>
            <a:endParaRPr lang="en-CA" sz="1400"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400" dirty="0" err="1">
                <a:effectLst/>
                <a:latin typeface="Times New Roman" panose="02020603050405020304" pitchFamily="18" charset="0"/>
                <a:ea typeface="Times New Roman" panose="02020603050405020304" pitchFamily="18" charset="0"/>
              </a:rPr>
              <a:t>Bracke</a:t>
            </a:r>
            <a:r>
              <a:rPr lang="en-US" sz="1400" dirty="0">
                <a:effectLst/>
                <a:latin typeface="Times New Roman" panose="02020603050405020304" pitchFamily="18" charset="0"/>
                <a:ea typeface="Times New Roman" panose="02020603050405020304" pitchFamily="18" charset="0"/>
              </a:rPr>
              <a:t>, P., </a:t>
            </a:r>
            <a:r>
              <a:rPr lang="en-US" sz="1400" dirty="0" err="1">
                <a:effectLst/>
                <a:latin typeface="Times New Roman" panose="02020603050405020304" pitchFamily="18" charset="0"/>
                <a:ea typeface="Times New Roman" panose="02020603050405020304" pitchFamily="18" charset="0"/>
              </a:rPr>
              <a:t>Delaruelle</a:t>
            </a:r>
            <a:r>
              <a:rPr lang="en-US" sz="1400" dirty="0">
                <a:effectLst/>
                <a:latin typeface="Times New Roman" panose="02020603050405020304" pitchFamily="18" charset="0"/>
                <a:ea typeface="Times New Roman" panose="02020603050405020304" pitchFamily="18" charset="0"/>
              </a:rPr>
              <a:t>, K., </a:t>
            </a:r>
            <a:r>
              <a:rPr lang="en-US" sz="1400" dirty="0" err="1">
                <a:effectLst/>
                <a:latin typeface="Times New Roman" panose="02020603050405020304" pitchFamily="18" charset="0"/>
                <a:ea typeface="Times New Roman" panose="02020603050405020304" pitchFamily="18" charset="0"/>
              </a:rPr>
              <a:t>Dereuddre</a:t>
            </a:r>
            <a:r>
              <a:rPr lang="en-US" sz="1400" dirty="0">
                <a:effectLst/>
                <a:latin typeface="Times New Roman" panose="02020603050405020304" pitchFamily="18" charset="0"/>
                <a:ea typeface="Times New Roman" panose="02020603050405020304" pitchFamily="18" charset="0"/>
              </a:rPr>
              <a:t>, R. &amp; Van de Velde, S. Depression in women and men, cumulative disadvantage and gender inequality in 29 European countries. </a:t>
            </a:r>
            <a:r>
              <a:rPr lang="en-US" sz="1400" i="1" dirty="0">
                <a:effectLst/>
                <a:latin typeface="Times New Roman" panose="02020603050405020304" pitchFamily="18" charset="0"/>
                <a:ea typeface="Times New Roman" panose="02020603050405020304" pitchFamily="18" charset="0"/>
              </a:rPr>
              <a:t>Soc. Sci. Med.</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267</a:t>
            </a:r>
            <a:r>
              <a:rPr lang="en-US" sz="1400" dirty="0">
                <a:effectLst/>
                <a:latin typeface="Times New Roman" panose="02020603050405020304" pitchFamily="18" charset="0"/>
                <a:ea typeface="Times New Roman" panose="02020603050405020304" pitchFamily="18" charset="0"/>
              </a:rPr>
              <a:t>, 113354 (2020).</a:t>
            </a:r>
            <a:endParaRPr lang="en-US" sz="1800"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id="{27C0CDF3-BDA1-4D89-2097-8A6AE5CFD99E}"/>
              </a:ext>
            </a:extLst>
          </p:cNvPr>
          <p:cNvSpPr txBox="1"/>
          <p:nvPr/>
        </p:nvSpPr>
        <p:spPr>
          <a:xfrm>
            <a:off x="237423" y="4905171"/>
            <a:ext cx="4243137" cy="1631216"/>
          </a:xfrm>
          <a:prstGeom prst="rect">
            <a:avLst/>
          </a:prstGeom>
          <a:solidFill>
            <a:schemeClr val="bg1"/>
          </a:solidFill>
        </p:spPr>
        <p:txBody>
          <a:bodyPr wrap="square">
            <a:spAutoFit/>
          </a:bodyPr>
          <a:lstStyle/>
          <a:p>
            <a:pPr algn="ctr"/>
            <a:r>
              <a:rPr lang="en-US" sz="2000" b="1" dirty="0">
                <a:effectLst/>
                <a:latin typeface="+mj-lt"/>
              </a:rPr>
              <a:t>DR TOMAS PAUS’ LAB</a:t>
            </a:r>
          </a:p>
          <a:p>
            <a:pPr algn="ctr"/>
            <a:r>
              <a:rPr lang="en-US" sz="2000" dirty="0">
                <a:effectLst/>
                <a:latin typeface="+mj-lt"/>
              </a:rPr>
              <a:t>Tomas Paus 	</a:t>
            </a:r>
            <a:r>
              <a:rPr lang="en-US" sz="2000" dirty="0">
                <a:latin typeface="+mj-lt"/>
              </a:rPr>
              <a:t>Daniel </a:t>
            </a:r>
            <a:r>
              <a:rPr lang="en-US" sz="2000" dirty="0" err="1">
                <a:latin typeface="+mj-lt"/>
              </a:rPr>
              <a:t>Vosberg</a:t>
            </a:r>
            <a:endParaRPr lang="en-US" sz="2000" dirty="0">
              <a:latin typeface="+mj-lt"/>
            </a:endParaRPr>
          </a:p>
          <a:p>
            <a:pPr algn="ctr"/>
            <a:r>
              <a:rPr lang="en-US" sz="2000" dirty="0">
                <a:latin typeface="+mj-lt"/>
              </a:rPr>
              <a:t>Xavier </a:t>
            </a:r>
            <a:r>
              <a:rPr lang="en-US" sz="2000" dirty="0" err="1">
                <a:latin typeface="+mj-lt"/>
              </a:rPr>
              <a:t>Navarri</a:t>
            </a:r>
            <a:r>
              <a:rPr lang="en-US" sz="2000" dirty="0">
                <a:latin typeface="+mj-lt"/>
              </a:rPr>
              <a:t>	Amine </a:t>
            </a:r>
            <a:r>
              <a:rPr lang="en-US" sz="2000" dirty="0" err="1">
                <a:latin typeface="+mj-lt"/>
              </a:rPr>
              <a:t>Boumesmar</a:t>
            </a:r>
            <a:endParaRPr lang="en-US" sz="2000" dirty="0">
              <a:effectLst/>
              <a:latin typeface="+mj-lt"/>
            </a:endParaRPr>
          </a:p>
          <a:p>
            <a:pPr algn="ctr"/>
            <a:r>
              <a:rPr lang="en-US" sz="2000" dirty="0" err="1">
                <a:effectLst/>
                <a:latin typeface="+mj-lt"/>
              </a:rPr>
              <a:t>Zhijie</a:t>
            </a:r>
            <a:r>
              <a:rPr lang="en-US" sz="2000" dirty="0">
                <a:effectLst/>
                <a:latin typeface="+mj-lt"/>
              </a:rPr>
              <a:t> Liao	 James </a:t>
            </a:r>
            <a:r>
              <a:rPr lang="en-US" sz="2000" dirty="0" err="1">
                <a:effectLst/>
                <a:latin typeface="+mj-lt"/>
              </a:rPr>
              <a:t>Hengenius</a:t>
            </a:r>
            <a:br>
              <a:rPr lang="en-US" sz="2000" dirty="0">
                <a:effectLst/>
                <a:latin typeface="+mj-lt"/>
              </a:rPr>
            </a:br>
            <a:endParaRPr lang="en-US" sz="2000" dirty="0">
              <a:effectLst/>
              <a:latin typeface="Times New Roman" panose="02020603050405020304" pitchFamily="18" charset="0"/>
            </a:endParaRPr>
          </a:p>
        </p:txBody>
      </p:sp>
      <p:sp>
        <p:nvSpPr>
          <p:cNvPr id="6" name="TextBox 5">
            <a:extLst>
              <a:ext uri="{FF2B5EF4-FFF2-40B4-BE49-F238E27FC236}">
                <a16:creationId xmlns:a16="http://schemas.microsoft.com/office/drawing/2014/main" id="{630B9E74-A136-5787-C8A3-9D3E9DEB4286}"/>
              </a:ext>
            </a:extLst>
          </p:cNvPr>
          <p:cNvSpPr txBox="1"/>
          <p:nvPr/>
        </p:nvSpPr>
        <p:spPr>
          <a:xfrm>
            <a:off x="3694095" y="4767281"/>
            <a:ext cx="5768412" cy="1015663"/>
          </a:xfrm>
          <a:prstGeom prst="rect">
            <a:avLst/>
          </a:prstGeom>
          <a:noFill/>
        </p:spPr>
        <p:txBody>
          <a:bodyPr wrap="square">
            <a:spAutoFit/>
          </a:bodyPr>
          <a:lstStyle/>
          <a:p>
            <a:pPr algn="ctr"/>
            <a:r>
              <a:rPr lang="en-US" sz="2000" b="1" dirty="0">
                <a:effectLst/>
                <a:latin typeface="+mj-lt"/>
              </a:rPr>
              <a:t>UK OFFICE FOR NATIONAL STATISTICS</a:t>
            </a:r>
            <a:br>
              <a:rPr lang="en-US" sz="2000" b="1" dirty="0">
                <a:effectLst/>
                <a:latin typeface="+mj-lt"/>
              </a:rPr>
            </a:br>
            <a:r>
              <a:rPr lang="en-US" sz="2000" dirty="0">
                <a:effectLst/>
                <a:latin typeface="+mj-lt"/>
              </a:rPr>
              <a:t>Sue Phillips</a:t>
            </a:r>
          </a:p>
          <a:p>
            <a:pPr algn="ctr"/>
            <a:endParaRPr lang="en-US" sz="2000" b="1" dirty="0">
              <a:latin typeface="+mj-lt"/>
            </a:endParaRPr>
          </a:p>
        </p:txBody>
      </p:sp>
      <p:sp>
        <p:nvSpPr>
          <p:cNvPr id="11" name="TextBox 10">
            <a:extLst>
              <a:ext uri="{FF2B5EF4-FFF2-40B4-BE49-F238E27FC236}">
                <a16:creationId xmlns:a16="http://schemas.microsoft.com/office/drawing/2014/main" id="{E56F9B6A-8E45-CB63-8841-DC0AB4841744}"/>
              </a:ext>
            </a:extLst>
          </p:cNvPr>
          <p:cNvSpPr txBox="1"/>
          <p:nvPr/>
        </p:nvSpPr>
        <p:spPr>
          <a:xfrm>
            <a:off x="4356847" y="5510692"/>
            <a:ext cx="4625788" cy="707886"/>
          </a:xfrm>
          <a:prstGeom prst="rect">
            <a:avLst/>
          </a:prstGeom>
          <a:noFill/>
        </p:spPr>
        <p:txBody>
          <a:bodyPr wrap="square">
            <a:spAutoFit/>
          </a:bodyPr>
          <a:lstStyle/>
          <a:p>
            <a:pPr algn="ctr"/>
            <a:r>
              <a:rPr lang="en-US" sz="2000" b="1" dirty="0">
                <a:latin typeface="+mj-lt"/>
              </a:rPr>
              <a:t>MCGILL UNIVERSITY</a:t>
            </a:r>
            <a:endParaRPr lang="en-US" sz="2000" b="1" dirty="0">
              <a:effectLst/>
              <a:latin typeface="+mj-lt"/>
            </a:endParaRPr>
          </a:p>
          <a:p>
            <a:pPr algn="ctr"/>
            <a:r>
              <a:rPr lang="en-US" sz="2000" dirty="0" err="1">
                <a:effectLst/>
                <a:latin typeface="+mj-lt"/>
              </a:rPr>
              <a:t>Yanis</a:t>
            </a:r>
            <a:r>
              <a:rPr lang="en-US" sz="2000" dirty="0">
                <a:effectLst/>
                <a:latin typeface="+mj-lt"/>
              </a:rPr>
              <a:t> </a:t>
            </a:r>
            <a:r>
              <a:rPr lang="en-US" sz="2000" dirty="0" err="1">
                <a:effectLst/>
                <a:latin typeface="+mj-lt"/>
              </a:rPr>
              <a:t>Bencheikh</a:t>
            </a:r>
            <a:r>
              <a:rPr lang="en-US" sz="2000" dirty="0">
                <a:effectLst/>
                <a:latin typeface="Times New Roman" panose="02020603050405020304" pitchFamily="18" charset="0"/>
              </a:rPr>
              <a:t> </a:t>
            </a:r>
          </a:p>
        </p:txBody>
      </p:sp>
    </p:spTree>
    <p:extLst>
      <p:ext uri="{BB962C8B-B14F-4D97-AF65-F5344CB8AC3E}">
        <p14:creationId xmlns:p14="http://schemas.microsoft.com/office/powerpoint/2010/main" val="1810690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2622385" y="4002085"/>
            <a:ext cx="3134678" cy="1143551"/>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2622385" y="5195171"/>
            <a:ext cx="3134678" cy="1503121"/>
          </a:xfrm>
        </p:spPr>
        <p:txBody>
          <a:bodyPr>
            <a:normAutofit/>
          </a:bodyPr>
          <a:lstStyle/>
          <a:p>
            <a:r>
              <a:rPr lang="en-US" dirty="0"/>
              <a:t>Sara Boubekri</a:t>
            </a:r>
          </a:p>
          <a:p>
            <a:pPr>
              <a:spcBef>
                <a:spcPts val="0"/>
              </a:spcBef>
            </a:pPr>
            <a:r>
              <a:rPr lang="en-US" dirty="0"/>
              <a:t>Medical Student</a:t>
            </a:r>
          </a:p>
          <a:p>
            <a:pPr>
              <a:spcBef>
                <a:spcPts val="0"/>
              </a:spcBef>
            </a:pPr>
            <a:r>
              <a:rPr lang="en-US" dirty="0"/>
              <a:t>Dr Tomas Paus’ Lab at CHU Sainte-Justine</a:t>
            </a:r>
            <a:br>
              <a:rPr lang="en-US" dirty="0"/>
            </a:br>
            <a:r>
              <a:rPr lang="en-US" dirty="0"/>
              <a:t>University of Montreal</a:t>
            </a:r>
          </a:p>
          <a:p>
            <a:pPr>
              <a:spcBef>
                <a:spcPts val="0"/>
              </a:spcBef>
            </a:pPr>
            <a:r>
              <a:rPr lang="en-US" dirty="0">
                <a:hlinkClick r:id="rId2"/>
              </a:rPr>
              <a:t>sara.boubekri@umontreal.ca</a:t>
            </a:r>
            <a:endParaRPr lang="en-US" dirty="0"/>
          </a:p>
          <a:p>
            <a:pPr>
              <a:spcBef>
                <a:spcPts val="0"/>
              </a:spcBef>
            </a:pP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7184572" y="5624513"/>
            <a:ext cx="1330778" cy="273844"/>
          </a:xfrm>
        </p:spPr>
        <p:txBody>
          <a:bodyPr/>
          <a:lstStyle/>
          <a:p>
            <a:fld id="{B5CEABB6-07DC-46E8-9B57-56EC44A396E5}" type="slidenum">
              <a:rPr lang="en-US" smtClean="0"/>
              <a:pPr/>
              <a:t>29</a:t>
            </a:fld>
            <a:endParaRPr lang="en-US" dirty="0"/>
          </a:p>
        </p:txBody>
      </p:sp>
      <p:sp>
        <p:nvSpPr>
          <p:cNvPr id="5" name="Title 1">
            <a:extLst>
              <a:ext uri="{FF2B5EF4-FFF2-40B4-BE49-F238E27FC236}">
                <a16:creationId xmlns:a16="http://schemas.microsoft.com/office/drawing/2014/main" id="{256AC4C7-0D3C-8165-BD07-E997A27B5F39}"/>
              </a:ext>
            </a:extLst>
          </p:cNvPr>
          <p:cNvSpPr txBox="1">
            <a:spLocks/>
          </p:cNvSpPr>
          <p:nvPr/>
        </p:nvSpPr>
        <p:spPr>
          <a:xfrm>
            <a:off x="5757063" y="1046473"/>
            <a:ext cx="3134678" cy="114355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400" kern="1200" cap="all" spc="113" baseline="0">
                <a:solidFill>
                  <a:schemeClr val="bg1"/>
                </a:solidFill>
                <a:latin typeface="+mj-lt"/>
                <a:ea typeface="+mj-ea"/>
                <a:cs typeface="+mj-cs"/>
              </a:defRPr>
            </a:lvl1pPr>
          </a:lstStyle>
          <a:p>
            <a:r>
              <a:rPr lang="en-US" sz="2800" dirty="0"/>
              <a:t>Questions?</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6FBC53-AD87-35E6-D256-7F3C67A396E9}"/>
              </a:ext>
            </a:extLst>
          </p:cNvPr>
          <p:cNvSpPr>
            <a:spLocks noGrp="1"/>
          </p:cNvSpPr>
          <p:nvPr>
            <p:ph type="body" idx="1"/>
          </p:nvPr>
        </p:nvSpPr>
        <p:spPr>
          <a:xfrm>
            <a:off x="1224812" y="6324430"/>
            <a:ext cx="7006610" cy="428965"/>
          </a:xfrm>
        </p:spPr>
        <p:txBody>
          <a:bodyPr/>
          <a:lstStyle/>
          <a:p>
            <a:r>
              <a:rPr lang="en-CA" dirty="0"/>
              <a:t>Reference: </a:t>
            </a:r>
            <a:r>
              <a:rPr lang="en-CA" dirty="0">
                <a:hlinkClick r:id="rId3"/>
              </a:rPr>
              <a:t>https://www.dreams.co.uk/sleep-matters-club/your-life-in-numbers-infographic</a:t>
            </a:r>
            <a:endParaRPr lang="en-CA" dirty="0"/>
          </a:p>
        </p:txBody>
      </p:sp>
      <p:sp>
        <p:nvSpPr>
          <p:cNvPr id="4" name="Slide Number Placeholder 3">
            <a:extLst>
              <a:ext uri="{FF2B5EF4-FFF2-40B4-BE49-F238E27FC236}">
                <a16:creationId xmlns:a16="http://schemas.microsoft.com/office/drawing/2014/main" id="{78B894AB-5316-A5B6-05F3-F391156E2606}"/>
              </a:ext>
            </a:extLst>
          </p:cNvPr>
          <p:cNvSpPr>
            <a:spLocks noGrp="1"/>
          </p:cNvSpPr>
          <p:nvPr>
            <p:ph type="sldNum" sz="quarter" idx="12"/>
          </p:nvPr>
        </p:nvSpPr>
        <p:spPr/>
        <p:txBody>
          <a:bodyPr/>
          <a:lstStyle/>
          <a:p>
            <a:fld id="{B5CEABB6-07DC-46E8-9B57-56EC44A396E5}" type="slidenum">
              <a:rPr lang="en-US" smtClean="0"/>
              <a:t>3</a:t>
            </a:fld>
            <a:endParaRPr lang="en-US" dirty="0"/>
          </a:p>
        </p:txBody>
      </p:sp>
      <p:pic>
        <p:nvPicPr>
          <p:cNvPr id="7" name="Picture 6">
            <a:extLst>
              <a:ext uri="{FF2B5EF4-FFF2-40B4-BE49-F238E27FC236}">
                <a16:creationId xmlns:a16="http://schemas.microsoft.com/office/drawing/2014/main" id="{2541CE12-5E38-736C-BF4C-1A9EC4673CA6}"/>
              </a:ext>
            </a:extLst>
          </p:cNvPr>
          <p:cNvPicPr>
            <a:picLocks noChangeAspect="1"/>
          </p:cNvPicPr>
          <p:nvPr/>
        </p:nvPicPr>
        <p:blipFill rotWithShape="1">
          <a:blip r:embed="rId4"/>
          <a:srcRect l="10767" t="17886" r="59055" b="25203"/>
          <a:stretch/>
        </p:blipFill>
        <p:spPr>
          <a:xfrm>
            <a:off x="5861000" y="224713"/>
            <a:ext cx="3043237" cy="4842267"/>
          </a:xfrm>
          <a:prstGeom prst="rect">
            <a:avLst/>
          </a:prstGeom>
        </p:spPr>
      </p:pic>
      <p:grpSp>
        <p:nvGrpSpPr>
          <p:cNvPr id="12" name="Group 11">
            <a:extLst>
              <a:ext uri="{FF2B5EF4-FFF2-40B4-BE49-F238E27FC236}">
                <a16:creationId xmlns:a16="http://schemas.microsoft.com/office/drawing/2014/main" id="{583302CF-ADE8-89A0-48AB-D4A9E2881D85}"/>
              </a:ext>
            </a:extLst>
          </p:cNvPr>
          <p:cNvGrpSpPr/>
          <p:nvPr/>
        </p:nvGrpSpPr>
        <p:grpSpPr>
          <a:xfrm>
            <a:off x="128587" y="137403"/>
            <a:ext cx="8886825" cy="6218948"/>
            <a:chOff x="-64294" y="466398"/>
            <a:chExt cx="9271101" cy="5826113"/>
          </a:xfrm>
        </p:grpSpPr>
        <p:pic>
          <p:nvPicPr>
            <p:cNvPr id="5" name="Picture 4">
              <a:extLst>
                <a:ext uri="{FF2B5EF4-FFF2-40B4-BE49-F238E27FC236}">
                  <a16:creationId xmlns:a16="http://schemas.microsoft.com/office/drawing/2014/main" id="{C7398643-57EE-66BB-B283-B283E5362AEC}"/>
                </a:ext>
              </a:extLst>
            </p:cNvPr>
            <p:cNvPicPr>
              <a:picLocks noChangeAspect="1"/>
            </p:cNvPicPr>
            <p:nvPr/>
          </p:nvPicPr>
          <p:blipFill rotWithShape="1">
            <a:blip r:embed="rId5"/>
            <a:srcRect l="3080" t="14738" r="1346" b="34885"/>
            <a:stretch/>
          </p:blipFill>
          <p:spPr>
            <a:xfrm>
              <a:off x="-64294" y="466398"/>
              <a:ext cx="9271101" cy="5826113"/>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19346D11-97E7-318D-C1E2-859991192AD9}"/>
                </a:ext>
              </a:extLst>
            </p:cNvPr>
            <p:cNvPicPr>
              <a:picLocks noChangeAspect="1"/>
            </p:cNvPicPr>
            <p:nvPr/>
          </p:nvPicPr>
          <p:blipFill>
            <a:blip r:embed="rId6"/>
            <a:stretch>
              <a:fillRect/>
            </a:stretch>
          </p:blipFill>
          <p:spPr>
            <a:xfrm>
              <a:off x="6251671" y="466398"/>
              <a:ext cx="2492926" cy="3704011"/>
            </a:xfrm>
            <a:prstGeom prst="rect">
              <a:avLst/>
            </a:prstGeom>
          </p:spPr>
          <p:style>
            <a:lnRef idx="2">
              <a:schemeClr val="dk1"/>
            </a:lnRef>
            <a:fillRef idx="1">
              <a:schemeClr val="lt1"/>
            </a:fillRef>
            <a:effectRef idx="0">
              <a:schemeClr val="dk1"/>
            </a:effectRef>
            <a:fontRef idx="minor">
              <a:schemeClr val="dk1"/>
            </a:fontRef>
          </p:style>
        </p:pic>
        <p:sp>
          <p:nvSpPr>
            <p:cNvPr id="11" name="Freeform: Shape 10">
              <a:extLst>
                <a:ext uri="{FF2B5EF4-FFF2-40B4-BE49-F238E27FC236}">
                  <a16:creationId xmlns:a16="http://schemas.microsoft.com/office/drawing/2014/main" id="{37BD6179-941B-949A-0666-A4DEFDE677F4}"/>
                </a:ext>
              </a:extLst>
            </p:cNvPr>
            <p:cNvSpPr/>
            <p:nvPr/>
          </p:nvSpPr>
          <p:spPr>
            <a:xfrm>
              <a:off x="6550818" y="2305549"/>
              <a:ext cx="1851768" cy="400050"/>
            </a:xfrm>
            <a:custGeom>
              <a:avLst/>
              <a:gdLst>
                <a:gd name="connsiteX0" fmla="*/ 1828800 w 1828800"/>
                <a:gd name="connsiteY0" fmla="*/ 0 h 400050"/>
                <a:gd name="connsiteX1" fmla="*/ 214313 w 1828800"/>
                <a:gd name="connsiteY1" fmla="*/ 7143 h 400050"/>
                <a:gd name="connsiteX2" fmla="*/ 221456 w 1828800"/>
                <a:gd name="connsiteY2" fmla="*/ 171450 h 400050"/>
                <a:gd name="connsiteX3" fmla="*/ 0 w 1828800"/>
                <a:gd name="connsiteY3" fmla="*/ 171450 h 400050"/>
                <a:gd name="connsiteX4" fmla="*/ 14288 w 1828800"/>
                <a:gd name="connsiteY4" fmla="*/ 400050 h 400050"/>
                <a:gd name="connsiteX5" fmla="*/ 1393031 w 1828800"/>
                <a:gd name="connsiteY5" fmla="*/ 400050 h 400050"/>
                <a:gd name="connsiteX6" fmla="*/ 1400175 w 1828800"/>
                <a:gd name="connsiteY6" fmla="*/ 200025 h 400050"/>
                <a:gd name="connsiteX7" fmla="*/ 1793081 w 1828800"/>
                <a:gd name="connsiteY7" fmla="*/ 192881 h 400050"/>
                <a:gd name="connsiteX8" fmla="*/ 1828800 w 1828800"/>
                <a:gd name="connsiteY8"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0" h="400050">
                  <a:moveTo>
                    <a:pt x="1828800" y="0"/>
                  </a:moveTo>
                  <a:lnTo>
                    <a:pt x="214313" y="7143"/>
                  </a:lnTo>
                  <a:lnTo>
                    <a:pt x="221456" y="171450"/>
                  </a:lnTo>
                  <a:lnTo>
                    <a:pt x="0" y="171450"/>
                  </a:lnTo>
                  <a:lnTo>
                    <a:pt x="14288" y="400050"/>
                  </a:lnTo>
                  <a:lnTo>
                    <a:pt x="1393031" y="400050"/>
                  </a:lnTo>
                  <a:lnTo>
                    <a:pt x="1400175" y="200025"/>
                  </a:lnTo>
                  <a:lnTo>
                    <a:pt x="1793081" y="192881"/>
                  </a:lnTo>
                  <a:lnTo>
                    <a:pt x="1828800" y="0"/>
                  </a:lnTo>
                  <a:close/>
                </a:path>
              </a:pathLst>
            </a:cu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grpSp>
    </p:spTree>
    <p:extLst>
      <p:ext uri="{BB962C8B-B14F-4D97-AF65-F5344CB8AC3E}">
        <p14:creationId xmlns:p14="http://schemas.microsoft.com/office/powerpoint/2010/main" val="316046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3200400" y="2069053"/>
            <a:ext cx="5314950" cy="1143551"/>
          </a:xfrm>
        </p:spPr>
        <p:txBody>
          <a:bodyPr/>
          <a:lstStyle/>
          <a:p>
            <a:r>
              <a:rPr lang="en-US" sz="3600" dirty="0"/>
              <a:t>complementary slides</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7184572" y="5624513"/>
            <a:ext cx="1330778" cy="273844"/>
          </a:xfrm>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378989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324466" y="99699"/>
            <a:ext cx="4511664" cy="557950"/>
          </a:xfrm>
        </p:spPr>
        <p:txBody>
          <a:bodyPr>
            <a:normAutofit/>
          </a:bodyPr>
          <a:lstStyle/>
          <a:p>
            <a:pPr algn="r"/>
            <a:r>
              <a:rPr lang="en-US" sz="2400" dirty="0"/>
              <a:t>Why the cut </a:t>
            </a:r>
            <a:r>
              <a:rPr lang="en-US" sz="2400" dirty="0" err="1"/>
              <a:t>oFf</a:t>
            </a:r>
            <a:r>
              <a:rPr lang="en-US" sz="2400" dirty="0"/>
              <a:t> is 1971?</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92415" y="4206709"/>
            <a:ext cx="3222306" cy="347183"/>
          </a:xfrm>
        </p:spPr>
        <p:txBody>
          <a:bodyPr vert="horz" lIns="68580" tIns="34290" rIns="68580" bIns="34290" rtlCol="0" anchor="t">
            <a:normAutofit/>
          </a:bodyPr>
          <a:lstStyle/>
          <a:p>
            <a:pPr algn="ctr"/>
            <a:r>
              <a:rPr lang="en-US" sz="2000" dirty="0"/>
              <a:t>DIFFERENT GEOGRAPHY</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266115" y="4761612"/>
            <a:ext cx="4074903" cy="632305"/>
          </a:xfrm>
        </p:spPr>
        <p:txBody>
          <a:bodyPr>
            <a:normAutofit lnSpcReduction="10000"/>
          </a:bodyPr>
          <a:lstStyle/>
          <a:p>
            <a:pPr algn="ctr"/>
            <a:r>
              <a:rPr lang="en-US" sz="2000" dirty="0"/>
              <a:t>DIFFERENT OCCUPATIONAL CLASSIFICATION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1261182" y="3560304"/>
            <a:ext cx="2084768" cy="418463"/>
          </a:xfrm>
        </p:spPr>
        <p:txBody>
          <a:bodyPr>
            <a:normAutofit/>
          </a:bodyPr>
          <a:lstStyle/>
          <a:p>
            <a:pPr algn="ctr"/>
            <a:r>
              <a:rPr lang="en-US" sz="2000" dirty="0"/>
              <a:t>MISSING DATA</a:t>
            </a:r>
          </a:p>
        </p:txBody>
      </p:sp>
      <p:pic>
        <p:nvPicPr>
          <p:cNvPr id="13" name="Picture 12">
            <a:extLst>
              <a:ext uri="{FF2B5EF4-FFF2-40B4-BE49-F238E27FC236}">
                <a16:creationId xmlns:a16="http://schemas.microsoft.com/office/drawing/2014/main" id="{4916D358-39F7-5EBC-90BB-037F0C1D644A}"/>
              </a:ext>
            </a:extLst>
          </p:cNvPr>
          <p:cNvPicPr>
            <a:picLocks noChangeAspect="1"/>
          </p:cNvPicPr>
          <p:nvPr/>
        </p:nvPicPr>
        <p:blipFill>
          <a:blip r:embed="rId2"/>
          <a:stretch>
            <a:fillRect/>
          </a:stretch>
        </p:blipFill>
        <p:spPr>
          <a:xfrm>
            <a:off x="4249802" y="610522"/>
            <a:ext cx="4698896" cy="3089216"/>
          </a:xfrm>
          <a:prstGeom prst="rect">
            <a:avLst/>
          </a:prstGeom>
          <a:ln>
            <a:solidFill>
              <a:schemeClr val="tx1"/>
            </a:solidFill>
          </a:ln>
        </p:spPr>
      </p:pic>
      <p:pic>
        <p:nvPicPr>
          <p:cNvPr id="15" name="Picture 14">
            <a:extLst>
              <a:ext uri="{FF2B5EF4-FFF2-40B4-BE49-F238E27FC236}">
                <a16:creationId xmlns:a16="http://schemas.microsoft.com/office/drawing/2014/main" id="{CCE86634-9933-0BD3-0238-F2B67E3389F5}"/>
              </a:ext>
            </a:extLst>
          </p:cNvPr>
          <p:cNvPicPr>
            <a:picLocks noChangeAspect="1"/>
          </p:cNvPicPr>
          <p:nvPr/>
        </p:nvPicPr>
        <p:blipFill>
          <a:blip r:embed="rId3"/>
          <a:stretch>
            <a:fillRect/>
          </a:stretch>
        </p:blipFill>
        <p:spPr>
          <a:xfrm>
            <a:off x="4243787" y="3771303"/>
            <a:ext cx="4698896" cy="2907528"/>
          </a:xfrm>
          <a:prstGeom prst="rect">
            <a:avLst/>
          </a:prstGeom>
          <a:ln>
            <a:solidFill>
              <a:schemeClr val="tx1"/>
            </a:solidFill>
          </a:ln>
        </p:spPr>
      </p:pic>
      <p:sp>
        <p:nvSpPr>
          <p:cNvPr id="29" name="Text Placeholder 9">
            <a:extLst>
              <a:ext uri="{FF2B5EF4-FFF2-40B4-BE49-F238E27FC236}">
                <a16:creationId xmlns:a16="http://schemas.microsoft.com/office/drawing/2014/main" id="{F91FEC09-81DA-0ACC-9682-ADD7BDB93338}"/>
              </a:ext>
            </a:extLst>
          </p:cNvPr>
          <p:cNvSpPr txBox="1">
            <a:spLocks/>
          </p:cNvSpPr>
          <p:nvPr/>
        </p:nvSpPr>
        <p:spPr>
          <a:xfrm>
            <a:off x="843273" y="5601638"/>
            <a:ext cx="2920588" cy="72357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05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SMALL NUMBER OF PARTICIPANTS</a:t>
            </a:r>
          </a:p>
        </p:txBody>
      </p:sp>
      <p:sp>
        <p:nvSpPr>
          <p:cNvPr id="5" name="Slide Number Placeholder 4">
            <a:extLst>
              <a:ext uri="{FF2B5EF4-FFF2-40B4-BE49-F238E27FC236}">
                <a16:creationId xmlns:a16="http://schemas.microsoft.com/office/drawing/2014/main" id="{08D69E38-5E56-8011-2927-006EA5854726}"/>
              </a:ext>
            </a:extLst>
          </p:cNvPr>
          <p:cNvSpPr>
            <a:spLocks noGrp="1"/>
          </p:cNvSpPr>
          <p:nvPr>
            <p:ph type="sldNum" sz="quarter" idx="22"/>
          </p:nvPr>
        </p:nvSpPr>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4257343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4441691" y="2830074"/>
            <a:ext cx="4074903" cy="273844"/>
          </a:xfrm>
        </p:spPr>
        <p:txBody>
          <a:bodyPr>
            <a:normAutofit fontScale="92500" lnSpcReduction="10000"/>
          </a:bodyPr>
          <a:lstStyle/>
          <a:p>
            <a:r>
              <a:rPr lang="en-US" dirty="0"/>
              <a:t>USE IN PREVIOUS RESEARCH</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1949286" y="6378883"/>
            <a:ext cx="6158751" cy="418463"/>
          </a:xfrm>
        </p:spPr>
        <p:txBody>
          <a:bodyPr/>
          <a:lstStyle/>
          <a:p>
            <a:r>
              <a:rPr lang="en-US" dirty="0"/>
              <a:t>Reference: </a:t>
            </a:r>
            <a:r>
              <a:rPr lang="en-US" dirty="0">
                <a:hlinkClick r:id="rId2"/>
              </a:rPr>
              <a:t>https://scalar.usc.edu/works/index-2/media/the-gender-spectrum</a:t>
            </a:r>
            <a:endParaRPr lang="en-US" dirty="0"/>
          </a:p>
          <a:p>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8108037" y="6378883"/>
            <a:ext cx="489857" cy="273844"/>
          </a:xfrm>
        </p:spPr>
        <p:txBody>
          <a:bodyPr/>
          <a:lstStyle/>
          <a:p>
            <a:fld id="{B5CEABB6-07DC-46E8-9B57-56EC44A396E5}" type="slidenum">
              <a:rPr lang="en-US" smtClean="0"/>
              <a:pPr/>
              <a:t>32</a:t>
            </a:fld>
            <a:endParaRPr lang="en-US" dirty="0"/>
          </a:p>
        </p:txBody>
      </p:sp>
      <p:pic>
        <p:nvPicPr>
          <p:cNvPr id="15" name="Picture 2" descr="The Gender Spectrum">
            <a:extLst>
              <a:ext uri="{FF2B5EF4-FFF2-40B4-BE49-F238E27FC236}">
                <a16:creationId xmlns:a16="http://schemas.microsoft.com/office/drawing/2014/main" id="{5EE53583-783B-5806-745D-4406405C01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79"/>
          <a:stretch/>
        </p:blipFill>
        <p:spPr bwMode="auto">
          <a:xfrm>
            <a:off x="356443" y="1206148"/>
            <a:ext cx="8459988" cy="5032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62DD93F-7665-38A9-1F51-E84ABB852948}"/>
              </a:ext>
            </a:extLst>
          </p:cNvPr>
          <p:cNvSpPr txBox="1"/>
          <p:nvPr/>
        </p:nvSpPr>
        <p:spPr>
          <a:xfrm>
            <a:off x="2953206" y="230532"/>
            <a:ext cx="5863225" cy="830997"/>
          </a:xfrm>
          <a:prstGeom prst="rect">
            <a:avLst/>
          </a:prstGeom>
          <a:noFill/>
        </p:spPr>
        <p:txBody>
          <a:bodyPr wrap="square" rtlCol="0">
            <a:spAutoFit/>
          </a:bodyPr>
          <a:lstStyle/>
          <a:p>
            <a:pPr algn="r"/>
            <a:r>
              <a:rPr lang="en-CA" sz="2400" dirty="0"/>
              <a:t>Continuum of Sex, Gender Identity, Gender Expression and Sexual Orientation </a:t>
            </a:r>
          </a:p>
        </p:txBody>
      </p:sp>
    </p:spTree>
    <p:extLst>
      <p:ext uri="{BB962C8B-B14F-4D97-AF65-F5344CB8AC3E}">
        <p14:creationId xmlns:p14="http://schemas.microsoft.com/office/powerpoint/2010/main" val="3889942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8025493" y="5624513"/>
            <a:ext cx="489857" cy="273844"/>
          </a:xfrm>
        </p:spPr>
        <p:txBody>
          <a:bodyPr/>
          <a:lstStyle/>
          <a:p>
            <a:fld id="{B5CEABB6-07DC-46E8-9B57-56EC44A396E5}" type="slidenum">
              <a:rPr lang="en-US" smtClean="0"/>
              <a:pPr/>
              <a:t>33</a:t>
            </a:fld>
            <a:endParaRPr lang="en-US" dirty="0"/>
          </a:p>
        </p:txBody>
      </p:sp>
      <p:pic>
        <p:nvPicPr>
          <p:cNvPr id="1026" name="Picture 2" descr="UK Biobank - Wikipedia">
            <a:extLst>
              <a:ext uri="{FF2B5EF4-FFF2-40B4-BE49-F238E27FC236}">
                <a16:creationId xmlns:a16="http://schemas.microsoft.com/office/drawing/2014/main" id="{3278086A-BDA9-7DFC-62F0-64CFE0DE9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948" y="0"/>
            <a:ext cx="3332515" cy="15896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39C4D9D-A0FA-B1E6-5795-6B80C2B3395C}"/>
              </a:ext>
            </a:extLst>
          </p:cNvPr>
          <p:cNvPicPr>
            <a:picLocks noChangeAspect="1"/>
          </p:cNvPicPr>
          <p:nvPr/>
        </p:nvPicPr>
        <p:blipFill>
          <a:blip r:embed="rId3"/>
          <a:stretch>
            <a:fillRect/>
          </a:stretch>
        </p:blipFill>
        <p:spPr>
          <a:xfrm>
            <a:off x="702457" y="2218229"/>
            <a:ext cx="7801032" cy="1371610"/>
          </a:xfrm>
          <a:prstGeom prst="rect">
            <a:avLst/>
          </a:prstGeom>
        </p:spPr>
      </p:pic>
      <p:pic>
        <p:nvPicPr>
          <p:cNvPr id="16" name="Picture 15">
            <a:extLst>
              <a:ext uri="{FF2B5EF4-FFF2-40B4-BE49-F238E27FC236}">
                <a16:creationId xmlns:a16="http://schemas.microsoft.com/office/drawing/2014/main" id="{F6154692-5B80-FCC6-8D9B-171FEED1DABA}"/>
              </a:ext>
            </a:extLst>
          </p:cNvPr>
          <p:cNvPicPr>
            <a:picLocks noChangeAspect="1"/>
          </p:cNvPicPr>
          <p:nvPr/>
        </p:nvPicPr>
        <p:blipFill>
          <a:blip r:embed="rId4"/>
          <a:stretch>
            <a:fillRect/>
          </a:stretch>
        </p:blipFill>
        <p:spPr>
          <a:xfrm>
            <a:off x="636058" y="4456900"/>
            <a:ext cx="7753407" cy="1971689"/>
          </a:xfrm>
          <a:prstGeom prst="rect">
            <a:avLst/>
          </a:prstGeom>
        </p:spPr>
      </p:pic>
      <p:pic>
        <p:nvPicPr>
          <p:cNvPr id="41" name="Picture 40">
            <a:extLst>
              <a:ext uri="{FF2B5EF4-FFF2-40B4-BE49-F238E27FC236}">
                <a16:creationId xmlns:a16="http://schemas.microsoft.com/office/drawing/2014/main" id="{DC029DDE-DD47-9293-2766-F163DBF5D551}"/>
              </a:ext>
            </a:extLst>
          </p:cNvPr>
          <p:cNvPicPr>
            <a:picLocks noChangeAspect="1"/>
          </p:cNvPicPr>
          <p:nvPr/>
        </p:nvPicPr>
        <p:blipFill rotWithShape="1">
          <a:blip r:embed="rId5"/>
          <a:srcRect t="38768"/>
          <a:stretch/>
        </p:blipFill>
        <p:spPr>
          <a:xfrm>
            <a:off x="754263" y="3984511"/>
            <a:ext cx="4238368" cy="472390"/>
          </a:xfrm>
          <a:prstGeom prst="rect">
            <a:avLst/>
          </a:prstGeom>
        </p:spPr>
      </p:pic>
      <p:pic>
        <p:nvPicPr>
          <p:cNvPr id="45" name="Picture 44">
            <a:extLst>
              <a:ext uri="{FF2B5EF4-FFF2-40B4-BE49-F238E27FC236}">
                <a16:creationId xmlns:a16="http://schemas.microsoft.com/office/drawing/2014/main" id="{8250FBB5-EDAF-B9A3-B95D-DF924E81272E}"/>
              </a:ext>
            </a:extLst>
          </p:cNvPr>
          <p:cNvPicPr>
            <a:picLocks noChangeAspect="1"/>
          </p:cNvPicPr>
          <p:nvPr/>
        </p:nvPicPr>
        <p:blipFill>
          <a:blip r:embed="rId6"/>
          <a:stretch>
            <a:fillRect/>
          </a:stretch>
        </p:blipFill>
        <p:spPr>
          <a:xfrm>
            <a:off x="816502" y="1666579"/>
            <a:ext cx="4176129" cy="520765"/>
          </a:xfrm>
          <a:prstGeom prst="rect">
            <a:avLst/>
          </a:prstGeom>
        </p:spPr>
      </p:pic>
    </p:spTree>
    <p:extLst>
      <p:ext uri="{BB962C8B-B14F-4D97-AF65-F5344CB8AC3E}">
        <p14:creationId xmlns:p14="http://schemas.microsoft.com/office/powerpoint/2010/main" val="3534942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8025493" y="5624513"/>
            <a:ext cx="489857" cy="273844"/>
          </a:xfrm>
        </p:spPr>
        <p:txBody>
          <a:bodyPr/>
          <a:lstStyle/>
          <a:p>
            <a:fld id="{B5CEABB6-07DC-46E8-9B57-56EC44A396E5}" type="slidenum">
              <a:rPr lang="en-US" smtClean="0"/>
              <a:pPr/>
              <a:t>34</a:t>
            </a:fld>
            <a:endParaRPr lang="en-US" dirty="0"/>
          </a:p>
        </p:txBody>
      </p:sp>
      <p:pic>
        <p:nvPicPr>
          <p:cNvPr id="3" name="Picture 2">
            <a:extLst>
              <a:ext uri="{FF2B5EF4-FFF2-40B4-BE49-F238E27FC236}">
                <a16:creationId xmlns:a16="http://schemas.microsoft.com/office/drawing/2014/main" id="{F763D129-50E2-4CF8-024A-2B7C3C8C90D0}"/>
              </a:ext>
            </a:extLst>
          </p:cNvPr>
          <p:cNvPicPr>
            <a:picLocks noChangeAspect="1"/>
          </p:cNvPicPr>
          <p:nvPr/>
        </p:nvPicPr>
        <p:blipFill>
          <a:blip r:embed="rId2"/>
          <a:stretch>
            <a:fillRect/>
          </a:stretch>
        </p:blipFill>
        <p:spPr>
          <a:xfrm>
            <a:off x="92803" y="2224052"/>
            <a:ext cx="9001191" cy="4848260"/>
          </a:xfrm>
          <a:prstGeom prst="rect">
            <a:avLst/>
          </a:prstGeom>
        </p:spPr>
      </p:pic>
      <p:pic>
        <p:nvPicPr>
          <p:cNvPr id="4" name="Picture 2" descr="How many hours do we spend working compared to our ancestors? | World  Economic Forum">
            <a:extLst>
              <a:ext uri="{FF2B5EF4-FFF2-40B4-BE49-F238E27FC236}">
                <a16:creationId xmlns:a16="http://schemas.microsoft.com/office/drawing/2014/main" id="{FF53C119-E063-2396-B09C-A2758C32F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219" y="167951"/>
            <a:ext cx="3871978" cy="273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795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2C1B-DA6A-95A6-153E-0176A6E0AAC6}"/>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CFEEA97A-7E03-4A24-C377-80E4455A591A}"/>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2C530971-6356-B95B-BD4F-2BEBB2F38D71}"/>
              </a:ext>
            </a:extLst>
          </p:cNvPr>
          <p:cNvSpPr>
            <a:spLocks noGrp="1"/>
          </p:cNvSpPr>
          <p:nvPr>
            <p:ph type="sldNum" sz="quarter" idx="12"/>
          </p:nvPr>
        </p:nvSpPr>
        <p:spPr/>
        <p:txBody>
          <a:bodyPr/>
          <a:lstStyle/>
          <a:p>
            <a:fld id="{B5CEABB6-07DC-46E8-9B57-56EC44A396E5}" type="slidenum">
              <a:rPr lang="en-US" smtClean="0"/>
              <a:t>35</a:t>
            </a:fld>
            <a:endParaRPr lang="en-US" dirty="0"/>
          </a:p>
        </p:txBody>
      </p:sp>
      <p:pic>
        <p:nvPicPr>
          <p:cNvPr id="6" name="Picture 5">
            <a:extLst>
              <a:ext uri="{FF2B5EF4-FFF2-40B4-BE49-F238E27FC236}">
                <a16:creationId xmlns:a16="http://schemas.microsoft.com/office/drawing/2014/main" id="{75271F9C-AA1B-FDF0-C19E-72B9C261B355}"/>
              </a:ext>
            </a:extLst>
          </p:cNvPr>
          <p:cNvPicPr>
            <a:picLocks noChangeAspect="1"/>
          </p:cNvPicPr>
          <p:nvPr/>
        </p:nvPicPr>
        <p:blipFill rotWithShape="1">
          <a:blip r:embed="rId2"/>
          <a:srcRect r="1463"/>
          <a:stretch/>
        </p:blipFill>
        <p:spPr>
          <a:xfrm>
            <a:off x="200025" y="1021556"/>
            <a:ext cx="8543925" cy="5125096"/>
          </a:xfrm>
          <a:prstGeom prst="rect">
            <a:avLst/>
          </a:prstGeom>
        </p:spPr>
      </p:pic>
    </p:spTree>
    <p:extLst>
      <p:ext uri="{BB962C8B-B14F-4D97-AF65-F5344CB8AC3E}">
        <p14:creationId xmlns:p14="http://schemas.microsoft.com/office/powerpoint/2010/main" val="2247192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BF58-121F-34D3-BC71-DFD945F5DFC6}"/>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B6FE78E7-B7D0-D8D4-47F7-AA0CA3C903F5}"/>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1C68F884-3829-C029-99D3-0A0A8778F470}"/>
              </a:ext>
            </a:extLst>
          </p:cNvPr>
          <p:cNvSpPr>
            <a:spLocks noGrp="1"/>
          </p:cNvSpPr>
          <p:nvPr>
            <p:ph type="sldNum" sz="quarter" idx="12"/>
          </p:nvPr>
        </p:nvSpPr>
        <p:spPr/>
        <p:txBody>
          <a:bodyPr/>
          <a:lstStyle/>
          <a:p>
            <a:fld id="{B5CEABB6-07DC-46E8-9B57-56EC44A396E5}" type="slidenum">
              <a:rPr lang="en-US" smtClean="0"/>
              <a:t>36</a:t>
            </a:fld>
            <a:endParaRPr lang="en-US" dirty="0"/>
          </a:p>
        </p:txBody>
      </p:sp>
      <p:sp>
        <p:nvSpPr>
          <p:cNvPr id="6" name="TextBox 5">
            <a:extLst>
              <a:ext uri="{FF2B5EF4-FFF2-40B4-BE49-F238E27FC236}">
                <a16:creationId xmlns:a16="http://schemas.microsoft.com/office/drawing/2014/main" id="{6FC50571-6411-74BC-2F5C-3FDBCF420EED}"/>
              </a:ext>
            </a:extLst>
          </p:cNvPr>
          <p:cNvSpPr txBox="1"/>
          <p:nvPr/>
        </p:nvSpPr>
        <p:spPr>
          <a:xfrm>
            <a:off x="925061" y="6426664"/>
            <a:ext cx="8594502" cy="553998"/>
          </a:xfrm>
          <a:prstGeom prst="rect">
            <a:avLst/>
          </a:prstGeom>
          <a:noFill/>
        </p:spPr>
        <p:txBody>
          <a:bodyPr wrap="square">
            <a:spAutoFit/>
          </a:bodyPr>
          <a:lstStyle/>
          <a:p>
            <a:r>
              <a:rPr lang="en-CA" sz="1200" dirty="0">
                <a:hlinkClick r:id="rId2"/>
              </a:rPr>
              <a:t>https://hdr.undp.org/data-center/thematic-composite-indices/gender-inequality-index#/indicies/GII</a:t>
            </a:r>
            <a:endParaRPr lang="en-CA" sz="1200" dirty="0"/>
          </a:p>
          <a:p>
            <a:endParaRPr lang="en-CA" dirty="0"/>
          </a:p>
        </p:txBody>
      </p:sp>
      <p:pic>
        <p:nvPicPr>
          <p:cNvPr id="8" name="Picture 7">
            <a:extLst>
              <a:ext uri="{FF2B5EF4-FFF2-40B4-BE49-F238E27FC236}">
                <a16:creationId xmlns:a16="http://schemas.microsoft.com/office/drawing/2014/main" id="{C23FA42B-80B6-172E-44F9-C49E8BC2BEAF}"/>
              </a:ext>
            </a:extLst>
          </p:cNvPr>
          <p:cNvPicPr>
            <a:picLocks noChangeAspect="1"/>
          </p:cNvPicPr>
          <p:nvPr/>
        </p:nvPicPr>
        <p:blipFill>
          <a:blip r:embed="rId3"/>
          <a:stretch>
            <a:fillRect/>
          </a:stretch>
        </p:blipFill>
        <p:spPr>
          <a:xfrm>
            <a:off x="487026" y="2246686"/>
            <a:ext cx="8222567" cy="4187722"/>
          </a:xfrm>
          <a:prstGeom prst="rect">
            <a:avLst/>
          </a:prstGeom>
        </p:spPr>
      </p:pic>
      <p:pic>
        <p:nvPicPr>
          <p:cNvPr id="10" name="Picture 9">
            <a:extLst>
              <a:ext uri="{FF2B5EF4-FFF2-40B4-BE49-F238E27FC236}">
                <a16:creationId xmlns:a16="http://schemas.microsoft.com/office/drawing/2014/main" id="{E32EFD85-DCFF-91AA-FCCB-DB88E12B0E94}"/>
              </a:ext>
            </a:extLst>
          </p:cNvPr>
          <p:cNvPicPr>
            <a:picLocks noChangeAspect="1"/>
          </p:cNvPicPr>
          <p:nvPr/>
        </p:nvPicPr>
        <p:blipFill rotWithShape="1">
          <a:blip r:embed="rId4"/>
          <a:srcRect b="18926"/>
          <a:stretch/>
        </p:blipFill>
        <p:spPr>
          <a:xfrm>
            <a:off x="725788" y="164274"/>
            <a:ext cx="7878770" cy="2150690"/>
          </a:xfrm>
          <a:prstGeom prst="rect">
            <a:avLst/>
          </a:prstGeom>
        </p:spPr>
      </p:pic>
    </p:spTree>
    <p:extLst>
      <p:ext uri="{BB962C8B-B14F-4D97-AF65-F5344CB8AC3E}">
        <p14:creationId xmlns:p14="http://schemas.microsoft.com/office/powerpoint/2010/main" val="929959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8025493" y="5624513"/>
            <a:ext cx="489857" cy="273844"/>
          </a:xfrm>
        </p:spPr>
        <p:txBody>
          <a:bodyPr/>
          <a:lstStyle/>
          <a:p>
            <a:fld id="{B5CEABB6-07DC-46E8-9B57-56EC44A396E5}" type="slidenum">
              <a:rPr lang="en-US" smtClean="0"/>
              <a:pPr/>
              <a:t>37</a:t>
            </a:fld>
            <a:endParaRPr lang="en-US" dirty="0"/>
          </a:p>
        </p:txBody>
      </p:sp>
      <p:sp>
        <p:nvSpPr>
          <p:cNvPr id="27" name="Rectangle 26">
            <a:extLst>
              <a:ext uri="{FF2B5EF4-FFF2-40B4-BE49-F238E27FC236}">
                <a16:creationId xmlns:a16="http://schemas.microsoft.com/office/drawing/2014/main" id="{06169E6A-B86A-78DB-B9EE-5C2D4EAFF705}"/>
              </a:ext>
            </a:extLst>
          </p:cNvPr>
          <p:cNvSpPr/>
          <p:nvPr/>
        </p:nvSpPr>
        <p:spPr>
          <a:xfrm>
            <a:off x="542022" y="5457524"/>
            <a:ext cx="1435969" cy="2738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F8B696DF-A5FF-C19E-0EA9-E5992346CC01}"/>
              </a:ext>
            </a:extLst>
          </p:cNvPr>
          <p:cNvPicPr>
            <a:picLocks noChangeAspect="1"/>
          </p:cNvPicPr>
          <p:nvPr/>
        </p:nvPicPr>
        <p:blipFill>
          <a:blip r:embed="rId3"/>
          <a:stretch>
            <a:fillRect/>
          </a:stretch>
        </p:blipFill>
        <p:spPr>
          <a:xfrm>
            <a:off x="1167471" y="217940"/>
            <a:ext cx="6245569" cy="1214757"/>
          </a:xfrm>
          <a:prstGeom prst="rect">
            <a:avLst/>
          </a:prstGeom>
        </p:spPr>
      </p:pic>
      <p:sp>
        <p:nvSpPr>
          <p:cNvPr id="5" name="TextBox 4">
            <a:extLst>
              <a:ext uri="{FF2B5EF4-FFF2-40B4-BE49-F238E27FC236}">
                <a16:creationId xmlns:a16="http://schemas.microsoft.com/office/drawing/2014/main" id="{59880E99-0ED8-0E93-C3F7-2FC1E0A31147}"/>
              </a:ext>
            </a:extLst>
          </p:cNvPr>
          <p:cNvSpPr txBox="1"/>
          <p:nvPr/>
        </p:nvSpPr>
        <p:spPr>
          <a:xfrm>
            <a:off x="920872" y="6543273"/>
            <a:ext cx="7349549" cy="553998"/>
          </a:xfrm>
          <a:prstGeom prst="rect">
            <a:avLst/>
          </a:prstGeom>
          <a:noFill/>
        </p:spPr>
        <p:txBody>
          <a:bodyPr wrap="square">
            <a:spAutoFit/>
          </a:bodyPr>
          <a:lstStyle/>
          <a:p>
            <a:r>
              <a:rPr lang="en-CA" sz="1200" dirty="0"/>
              <a:t>Reference: </a:t>
            </a:r>
            <a:r>
              <a:rPr lang="en-CA" sz="1200" dirty="0">
                <a:hlinkClick r:id="rId4"/>
              </a:rPr>
              <a:t>https://www.researchgate.net/figure/Map-of-Government-Office-Regions-GORs_fig1_4843923</a:t>
            </a:r>
            <a:endParaRPr lang="en-CA" sz="1200" dirty="0"/>
          </a:p>
          <a:p>
            <a:endParaRPr lang="en-CA" dirty="0"/>
          </a:p>
        </p:txBody>
      </p:sp>
      <p:sp>
        <p:nvSpPr>
          <p:cNvPr id="2" name="TextBox 1">
            <a:extLst>
              <a:ext uri="{FF2B5EF4-FFF2-40B4-BE49-F238E27FC236}">
                <a16:creationId xmlns:a16="http://schemas.microsoft.com/office/drawing/2014/main" id="{BC414C47-8124-BAAB-A1C8-D2AB53A5D7E3}"/>
              </a:ext>
            </a:extLst>
          </p:cNvPr>
          <p:cNvSpPr txBox="1"/>
          <p:nvPr/>
        </p:nvSpPr>
        <p:spPr>
          <a:xfrm>
            <a:off x="5420070" y="2340485"/>
            <a:ext cx="2075167" cy="3416320"/>
          </a:xfrm>
          <a:prstGeom prst="rect">
            <a:avLst/>
          </a:prstGeom>
          <a:noFill/>
        </p:spPr>
        <p:txBody>
          <a:bodyPr wrap="square" rtlCol="0">
            <a:spAutoFit/>
          </a:bodyPr>
          <a:lstStyle/>
          <a:p>
            <a:r>
              <a:rPr lang="en-CA" dirty="0"/>
              <a:t>How the 157 000 are distributed across the map</a:t>
            </a:r>
          </a:p>
          <a:p>
            <a:endParaRPr lang="en-CA" dirty="0"/>
          </a:p>
          <a:p>
            <a:r>
              <a:rPr lang="en-CA" dirty="0"/>
              <a:t>How to link in to the pattern shown in the DI plot?</a:t>
            </a:r>
          </a:p>
          <a:p>
            <a:endParaRPr lang="en-CA" dirty="0"/>
          </a:p>
          <a:p>
            <a:r>
              <a:rPr lang="en-CA" dirty="0"/>
              <a:t>DI differ by region or time? Main effect?</a:t>
            </a:r>
          </a:p>
          <a:p>
            <a:endParaRPr lang="en-CA" dirty="0"/>
          </a:p>
        </p:txBody>
      </p:sp>
      <p:grpSp>
        <p:nvGrpSpPr>
          <p:cNvPr id="4" name="Group 3">
            <a:extLst>
              <a:ext uri="{FF2B5EF4-FFF2-40B4-BE49-F238E27FC236}">
                <a16:creationId xmlns:a16="http://schemas.microsoft.com/office/drawing/2014/main" id="{3747B879-25B7-A327-D9D7-EAFC792F39A1}"/>
              </a:ext>
            </a:extLst>
          </p:cNvPr>
          <p:cNvGrpSpPr/>
          <p:nvPr/>
        </p:nvGrpSpPr>
        <p:grpSpPr>
          <a:xfrm>
            <a:off x="1684961" y="1853200"/>
            <a:ext cx="3735109" cy="4563144"/>
            <a:chOff x="5482165" y="2163231"/>
            <a:chExt cx="3735109" cy="4563144"/>
          </a:xfrm>
        </p:grpSpPr>
        <p:pic>
          <p:nvPicPr>
            <p:cNvPr id="6" name="Picture 6" descr="Map of Government Office Regions (GORs) | Download Scientific Diagram">
              <a:extLst>
                <a:ext uri="{FF2B5EF4-FFF2-40B4-BE49-F238E27FC236}">
                  <a16:creationId xmlns:a16="http://schemas.microsoft.com/office/drawing/2014/main" id="{8A3DA192-0936-F49B-5145-A98EE9CAF8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010" t="39074"/>
            <a:stretch/>
          </p:blipFill>
          <p:spPr bwMode="auto">
            <a:xfrm>
              <a:off x="5537641" y="2381825"/>
              <a:ext cx="3679633" cy="434455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FF677E13-F2DF-E6B4-DC43-EBC402ECBBB4}"/>
                </a:ext>
              </a:extLst>
            </p:cNvPr>
            <p:cNvSpPr/>
            <p:nvPr/>
          </p:nvSpPr>
          <p:spPr>
            <a:xfrm>
              <a:off x="5482165" y="2163231"/>
              <a:ext cx="1826693" cy="1570567"/>
            </a:xfrm>
            <a:custGeom>
              <a:avLst/>
              <a:gdLst>
                <a:gd name="connsiteX0" fmla="*/ 1824566 w 1826693"/>
                <a:gd name="connsiteY0" fmla="*/ 46567 h 1570567"/>
                <a:gd name="connsiteX1" fmla="*/ 1824566 w 1826693"/>
                <a:gd name="connsiteY1" fmla="*/ 46567 h 1570567"/>
                <a:gd name="connsiteX2" fmla="*/ 1617133 w 1826693"/>
                <a:gd name="connsiteY2" fmla="*/ 419100 h 1570567"/>
                <a:gd name="connsiteX3" fmla="*/ 1651000 w 1826693"/>
                <a:gd name="connsiteY3" fmla="*/ 469900 h 1570567"/>
                <a:gd name="connsiteX4" fmla="*/ 1612900 w 1826693"/>
                <a:gd name="connsiteY4" fmla="*/ 499534 h 1570567"/>
                <a:gd name="connsiteX5" fmla="*/ 1477433 w 1826693"/>
                <a:gd name="connsiteY5" fmla="*/ 508000 h 1570567"/>
                <a:gd name="connsiteX6" fmla="*/ 1498600 w 1826693"/>
                <a:gd name="connsiteY6" fmla="*/ 529167 h 1570567"/>
                <a:gd name="connsiteX7" fmla="*/ 1485900 w 1826693"/>
                <a:gd name="connsiteY7" fmla="*/ 558800 h 1570567"/>
                <a:gd name="connsiteX8" fmla="*/ 1447800 w 1826693"/>
                <a:gd name="connsiteY8" fmla="*/ 626534 h 1570567"/>
                <a:gd name="connsiteX9" fmla="*/ 1439333 w 1826693"/>
                <a:gd name="connsiteY9" fmla="*/ 656167 h 1570567"/>
                <a:gd name="connsiteX10" fmla="*/ 1435100 w 1826693"/>
                <a:gd name="connsiteY10" fmla="*/ 673100 h 1570567"/>
                <a:gd name="connsiteX11" fmla="*/ 1333500 w 1826693"/>
                <a:gd name="connsiteY11" fmla="*/ 757767 h 1570567"/>
                <a:gd name="connsiteX12" fmla="*/ 1308100 w 1826693"/>
                <a:gd name="connsiteY12" fmla="*/ 783167 h 1570567"/>
                <a:gd name="connsiteX13" fmla="*/ 1168400 w 1826693"/>
                <a:gd name="connsiteY13" fmla="*/ 889000 h 1570567"/>
                <a:gd name="connsiteX14" fmla="*/ 1121833 w 1826693"/>
                <a:gd name="connsiteY14" fmla="*/ 977900 h 1570567"/>
                <a:gd name="connsiteX15" fmla="*/ 1109133 w 1826693"/>
                <a:gd name="connsiteY15" fmla="*/ 999067 h 1570567"/>
                <a:gd name="connsiteX16" fmla="*/ 994833 w 1826693"/>
                <a:gd name="connsiteY16" fmla="*/ 1121834 h 1570567"/>
                <a:gd name="connsiteX17" fmla="*/ 965200 w 1826693"/>
                <a:gd name="connsiteY17" fmla="*/ 1155700 h 1570567"/>
                <a:gd name="connsiteX18" fmla="*/ 897466 w 1826693"/>
                <a:gd name="connsiteY18" fmla="*/ 1189567 h 1570567"/>
                <a:gd name="connsiteX19" fmla="*/ 800100 w 1826693"/>
                <a:gd name="connsiteY19" fmla="*/ 1257300 h 1570567"/>
                <a:gd name="connsiteX20" fmla="*/ 626533 w 1826693"/>
                <a:gd name="connsiteY20" fmla="*/ 1371600 h 1570567"/>
                <a:gd name="connsiteX21" fmla="*/ 482600 w 1826693"/>
                <a:gd name="connsiteY21" fmla="*/ 1426634 h 1570567"/>
                <a:gd name="connsiteX22" fmla="*/ 448733 w 1826693"/>
                <a:gd name="connsiteY22" fmla="*/ 1447800 h 1570567"/>
                <a:gd name="connsiteX23" fmla="*/ 364066 w 1826693"/>
                <a:gd name="connsiteY23" fmla="*/ 1464734 h 1570567"/>
                <a:gd name="connsiteX24" fmla="*/ 224366 w 1826693"/>
                <a:gd name="connsiteY24" fmla="*/ 1485900 h 1570567"/>
                <a:gd name="connsiteX25" fmla="*/ 182033 w 1826693"/>
                <a:gd name="connsiteY25" fmla="*/ 1456267 h 1570567"/>
                <a:gd name="connsiteX26" fmla="*/ 165100 w 1826693"/>
                <a:gd name="connsiteY26" fmla="*/ 1447800 h 1570567"/>
                <a:gd name="connsiteX27" fmla="*/ 88900 w 1826693"/>
                <a:gd name="connsiteY27" fmla="*/ 1511300 h 1570567"/>
                <a:gd name="connsiteX28" fmla="*/ 29633 w 1826693"/>
                <a:gd name="connsiteY28" fmla="*/ 1570567 h 1570567"/>
                <a:gd name="connsiteX29" fmla="*/ 4233 w 1826693"/>
                <a:gd name="connsiteY29" fmla="*/ 1536700 h 1570567"/>
                <a:gd name="connsiteX30" fmla="*/ 0 w 1826693"/>
                <a:gd name="connsiteY30" fmla="*/ 1507067 h 1570567"/>
                <a:gd name="connsiteX31" fmla="*/ 21166 w 1826693"/>
                <a:gd name="connsiteY31" fmla="*/ 1435100 h 1570567"/>
                <a:gd name="connsiteX32" fmla="*/ 42333 w 1826693"/>
                <a:gd name="connsiteY32" fmla="*/ 1388534 h 1570567"/>
                <a:gd name="connsiteX33" fmla="*/ 59266 w 1826693"/>
                <a:gd name="connsiteY33" fmla="*/ 1341967 h 1570567"/>
                <a:gd name="connsiteX34" fmla="*/ 67733 w 1826693"/>
                <a:gd name="connsiteY34" fmla="*/ 1325034 h 1570567"/>
                <a:gd name="connsiteX35" fmla="*/ 76200 w 1826693"/>
                <a:gd name="connsiteY35" fmla="*/ 1303867 h 1570567"/>
                <a:gd name="connsiteX36" fmla="*/ 67733 w 1826693"/>
                <a:gd name="connsiteY36" fmla="*/ 1274234 h 1570567"/>
                <a:gd name="connsiteX37" fmla="*/ 50800 w 1826693"/>
                <a:gd name="connsiteY37" fmla="*/ 1244600 h 1570567"/>
                <a:gd name="connsiteX38" fmla="*/ 25400 w 1826693"/>
                <a:gd name="connsiteY38" fmla="*/ 1198034 h 1570567"/>
                <a:gd name="connsiteX39" fmla="*/ 29633 w 1826693"/>
                <a:gd name="connsiteY39" fmla="*/ 1020234 h 1570567"/>
                <a:gd name="connsiteX40" fmla="*/ 55033 w 1826693"/>
                <a:gd name="connsiteY40" fmla="*/ 948267 h 1570567"/>
                <a:gd name="connsiteX41" fmla="*/ 76200 w 1826693"/>
                <a:gd name="connsiteY41" fmla="*/ 914400 h 1570567"/>
                <a:gd name="connsiteX42" fmla="*/ 84666 w 1826693"/>
                <a:gd name="connsiteY42" fmla="*/ 884767 h 1570567"/>
                <a:gd name="connsiteX43" fmla="*/ 93133 w 1826693"/>
                <a:gd name="connsiteY43" fmla="*/ 812800 h 1570567"/>
                <a:gd name="connsiteX44" fmla="*/ 84666 w 1826693"/>
                <a:gd name="connsiteY44" fmla="*/ 728134 h 1570567"/>
                <a:gd name="connsiteX45" fmla="*/ 80433 w 1826693"/>
                <a:gd name="connsiteY45" fmla="*/ 698500 h 1570567"/>
                <a:gd name="connsiteX46" fmla="*/ 76200 w 1826693"/>
                <a:gd name="connsiteY46" fmla="*/ 478367 h 1570567"/>
                <a:gd name="connsiteX47" fmla="*/ 105833 w 1826693"/>
                <a:gd name="connsiteY47" fmla="*/ 152400 h 1570567"/>
                <a:gd name="connsiteX48" fmla="*/ 127000 w 1826693"/>
                <a:gd name="connsiteY48" fmla="*/ 122767 h 1570567"/>
                <a:gd name="connsiteX49" fmla="*/ 325966 w 1826693"/>
                <a:gd name="connsiteY49" fmla="*/ 88900 h 1570567"/>
                <a:gd name="connsiteX50" fmla="*/ 385233 w 1826693"/>
                <a:gd name="connsiteY50" fmla="*/ 80434 h 1570567"/>
                <a:gd name="connsiteX51" fmla="*/ 728133 w 1826693"/>
                <a:gd name="connsiteY51" fmla="*/ 4234 h 1570567"/>
                <a:gd name="connsiteX52" fmla="*/ 778933 w 1826693"/>
                <a:gd name="connsiteY52" fmla="*/ 0 h 1570567"/>
                <a:gd name="connsiteX53" fmla="*/ 808566 w 1826693"/>
                <a:gd name="connsiteY53" fmla="*/ 8467 h 1570567"/>
                <a:gd name="connsiteX54" fmla="*/ 833966 w 1826693"/>
                <a:gd name="connsiteY54" fmla="*/ 12700 h 1570567"/>
                <a:gd name="connsiteX55" fmla="*/ 867833 w 1826693"/>
                <a:gd name="connsiteY55" fmla="*/ 25400 h 1570567"/>
                <a:gd name="connsiteX56" fmla="*/ 948266 w 1826693"/>
                <a:gd name="connsiteY56" fmla="*/ 42334 h 1570567"/>
                <a:gd name="connsiteX57" fmla="*/ 1236133 w 1826693"/>
                <a:gd name="connsiteY57" fmla="*/ 50800 h 1570567"/>
                <a:gd name="connsiteX58" fmla="*/ 1333500 w 1826693"/>
                <a:gd name="connsiteY58" fmla="*/ 80434 h 1570567"/>
                <a:gd name="connsiteX59" fmla="*/ 1477433 w 1826693"/>
                <a:gd name="connsiteY59" fmla="*/ 101600 h 1570567"/>
                <a:gd name="connsiteX60" fmla="*/ 1710266 w 1826693"/>
                <a:gd name="connsiteY60" fmla="*/ 97367 h 1570567"/>
                <a:gd name="connsiteX61" fmla="*/ 1761066 w 1826693"/>
                <a:gd name="connsiteY61" fmla="*/ 93134 h 1570567"/>
                <a:gd name="connsiteX62" fmla="*/ 1786466 w 1826693"/>
                <a:gd name="connsiteY62" fmla="*/ 110067 h 1570567"/>
                <a:gd name="connsiteX63" fmla="*/ 1824566 w 1826693"/>
                <a:gd name="connsiteY63" fmla="*/ 71967 h 1570567"/>
                <a:gd name="connsiteX64" fmla="*/ 1824566 w 1826693"/>
                <a:gd name="connsiteY64" fmla="*/ 46567 h 15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826693" h="1570567">
                  <a:moveTo>
                    <a:pt x="1824566" y="46567"/>
                  </a:moveTo>
                  <a:lnTo>
                    <a:pt x="1824566" y="46567"/>
                  </a:lnTo>
                  <a:cubicBezTo>
                    <a:pt x="1633511" y="325801"/>
                    <a:pt x="1689386" y="195115"/>
                    <a:pt x="1617133" y="419100"/>
                  </a:cubicBezTo>
                  <a:cubicBezTo>
                    <a:pt x="1628422" y="436033"/>
                    <a:pt x="1652070" y="449577"/>
                    <a:pt x="1651000" y="469900"/>
                  </a:cubicBezTo>
                  <a:cubicBezTo>
                    <a:pt x="1650154" y="485967"/>
                    <a:pt x="1628615" y="496084"/>
                    <a:pt x="1612900" y="499534"/>
                  </a:cubicBezTo>
                  <a:cubicBezTo>
                    <a:pt x="1568708" y="509235"/>
                    <a:pt x="1522589" y="505178"/>
                    <a:pt x="1477433" y="508000"/>
                  </a:cubicBezTo>
                  <a:cubicBezTo>
                    <a:pt x="1463793" y="548923"/>
                    <a:pt x="1482136" y="479776"/>
                    <a:pt x="1498600" y="529167"/>
                  </a:cubicBezTo>
                  <a:cubicBezTo>
                    <a:pt x="1501998" y="539362"/>
                    <a:pt x="1490871" y="549272"/>
                    <a:pt x="1485900" y="558800"/>
                  </a:cubicBezTo>
                  <a:cubicBezTo>
                    <a:pt x="1473917" y="581767"/>
                    <a:pt x="1454917" y="601626"/>
                    <a:pt x="1447800" y="626534"/>
                  </a:cubicBezTo>
                  <a:cubicBezTo>
                    <a:pt x="1444978" y="636412"/>
                    <a:pt x="1442036" y="646256"/>
                    <a:pt x="1439333" y="656167"/>
                  </a:cubicBezTo>
                  <a:cubicBezTo>
                    <a:pt x="1437802" y="661780"/>
                    <a:pt x="1437926" y="668014"/>
                    <a:pt x="1435100" y="673100"/>
                  </a:cubicBezTo>
                  <a:cubicBezTo>
                    <a:pt x="1416361" y="706830"/>
                    <a:pt x="1346400" y="747348"/>
                    <a:pt x="1333500" y="757767"/>
                  </a:cubicBezTo>
                  <a:cubicBezTo>
                    <a:pt x="1324185" y="765291"/>
                    <a:pt x="1317679" y="775983"/>
                    <a:pt x="1308100" y="783167"/>
                  </a:cubicBezTo>
                  <a:cubicBezTo>
                    <a:pt x="1137516" y="911105"/>
                    <a:pt x="1320186" y="757453"/>
                    <a:pt x="1168400" y="889000"/>
                  </a:cubicBezTo>
                  <a:cubicBezTo>
                    <a:pt x="1152878" y="918633"/>
                    <a:pt x="1137693" y="948446"/>
                    <a:pt x="1121833" y="977900"/>
                  </a:cubicBezTo>
                  <a:cubicBezTo>
                    <a:pt x="1117932" y="985145"/>
                    <a:pt x="1114425" y="992767"/>
                    <a:pt x="1109133" y="999067"/>
                  </a:cubicBezTo>
                  <a:cubicBezTo>
                    <a:pt x="1008578" y="1118776"/>
                    <a:pt x="1065618" y="1046625"/>
                    <a:pt x="994833" y="1121834"/>
                  </a:cubicBezTo>
                  <a:cubicBezTo>
                    <a:pt x="984552" y="1132757"/>
                    <a:pt x="977514" y="1147134"/>
                    <a:pt x="965200" y="1155700"/>
                  </a:cubicBezTo>
                  <a:cubicBezTo>
                    <a:pt x="944478" y="1170115"/>
                    <a:pt x="920044" y="1178278"/>
                    <a:pt x="897466" y="1189567"/>
                  </a:cubicBezTo>
                  <a:cubicBezTo>
                    <a:pt x="863074" y="1235423"/>
                    <a:pt x="899888" y="1190775"/>
                    <a:pt x="800100" y="1257300"/>
                  </a:cubicBezTo>
                  <a:cubicBezTo>
                    <a:pt x="690418" y="1330422"/>
                    <a:pt x="850637" y="1261271"/>
                    <a:pt x="626533" y="1371600"/>
                  </a:cubicBezTo>
                  <a:cubicBezTo>
                    <a:pt x="580450" y="1394287"/>
                    <a:pt x="529812" y="1406400"/>
                    <a:pt x="482600" y="1426634"/>
                  </a:cubicBezTo>
                  <a:cubicBezTo>
                    <a:pt x="470364" y="1431878"/>
                    <a:pt x="461407" y="1443726"/>
                    <a:pt x="448733" y="1447800"/>
                  </a:cubicBezTo>
                  <a:cubicBezTo>
                    <a:pt x="421332" y="1456607"/>
                    <a:pt x="392439" y="1459904"/>
                    <a:pt x="364066" y="1464734"/>
                  </a:cubicBezTo>
                  <a:cubicBezTo>
                    <a:pt x="317636" y="1472637"/>
                    <a:pt x="270823" y="1478158"/>
                    <a:pt x="224366" y="1485900"/>
                  </a:cubicBezTo>
                  <a:cubicBezTo>
                    <a:pt x="210255" y="1476022"/>
                    <a:pt x="196522" y="1465581"/>
                    <a:pt x="182033" y="1456267"/>
                  </a:cubicBezTo>
                  <a:cubicBezTo>
                    <a:pt x="176725" y="1452854"/>
                    <a:pt x="170533" y="1444590"/>
                    <a:pt x="165100" y="1447800"/>
                  </a:cubicBezTo>
                  <a:cubicBezTo>
                    <a:pt x="136635" y="1464620"/>
                    <a:pt x="111850" y="1487499"/>
                    <a:pt x="88900" y="1511300"/>
                  </a:cubicBezTo>
                  <a:cubicBezTo>
                    <a:pt x="26167" y="1576357"/>
                    <a:pt x="79302" y="1560634"/>
                    <a:pt x="29633" y="1570567"/>
                  </a:cubicBezTo>
                  <a:cubicBezTo>
                    <a:pt x="21166" y="1559278"/>
                    <a:pt x="10200" y="1549487"/>
                    <a:pt x="4233" y="1536700"/>
                  </a:cubicBezTo>
                  <a:cubicBezTo>
                    <a:pt x="14" y="1527658"/>
                    <a:pt x="0" y="1517045"/>
                    <a:pt x="0" y="1507067"/>
                  </a:cubicBezTo>
                  <a:cubicBezTo>
                    <a:pt x="0" y="1479540"/>
                    <a:pt x="10249" y="1460574"/>
                    <a:pt x="21166" y="1435100"/>
                  </a:cubicBezTo>
                  <a:cubicBezTo>
                    <a:pt x="27882" y="1419428"/>
                    <a:pt x="35499" y="1404155"/>
                    <a:pt x="42333" y="1388534"/>
                  </a:cubicBezTo>
                  <a:cubicBezTo>
                    <a:pt x="63932" y="1339166"/>
                    <a:pt x="36867" y="1397964"/>
                    <a:pt x="59266" y="1341967"/>
                  </a:cubicBezTo>
                  <a:cubicBezTo>
                    <a:pt x="61610" y="1336108"/>
                    <a:pt x="65170" y="1330801"/>
                    <a:pt x="67733" y="1325034"/>
                  </a:cubicBezTo>
                  <a:cubicBezTo>
                    <a:pt x="70819" y="1318090"/>
                    <a:pt x="73378" y="1310923"/>
                    <a:pt x="76200" y="1303867"/>
                  </a:cubicBezTo>
                  <a:cubicBezTo>
                    <a:pt x="73378" y="1293989"/>
                    <a:pt x="71244" y="1283888"/>
                    <a:pt x="67733" y="1274234"/>
                  </a:cubicBezTo>
                  <a:cubicBezTo>
                    <a:pt x="61338" y="1256647"/>
                    <a:pt x="59262" y="1259409"/>
                    <a:pt x="50800" y="1244600"/>
                  </a:cubicBezTo>
                  <a:cubicBezTo>
                    <a:pt x="42028" y="1229249"/>
                    <a:pt x="33867" y="1213556"/>
                    <a:pt x="25400" y="1198034"/>
                  </a:cubicBezTo>
                  <a:cubicBezTo>
                    <a:pt x="14160" y="1130603"/>
                    <a:pt x="12632" y="1132865"/>
                    <a:pt x="29633" y="1020234"/>
                  </a:cubicBezTo>
                  <a:cubicBezTo>
                    <a:pt x="33430" y="995080"/>
                    <a:pt x="41550" y="969839"/>
                    <a:pt x="55033" y="948267"/>
                  </a:cubicBezTo>
                  <a:lnTo>
                    <a:pt x="76200" y="914400"/>
                  </a:lnTo>
                  <a:cubicBezTo>
                    <a:pt x="79022" y="904522"/>
                    <a:pt x="82514" y="894812"/>
                    <a:pt x="84666" y="884767"/>
                  </a:cubicBezTo>
                  <a:cubicBezTo>
                    <a:pt x="88178" y="868379"/>
                    <a:pt x="91785" y="826284"/>
                    <a:pt x="93133" y="812800"/>
                  </a:cubicBezTo>
                  <a:cubicBezTo>
                    <a:pt x="90311" y="784578"/>
                    <a:pt x="87798" y="756323"/>
                    <a:pt x="84666" y="728134"/>
                  </a:cubicBezTo>
                  <a:cubicBezTo>
                    <a:pt x="83564" y="718217"/>
                    <a:pt x="80771" y="708473"/>
                    <a:pt x="80433" y="698500"/>
                  </a:cubicBezTo>
                  <a:cubicBezTo>
                    <a:pt x="77947" y="625151"/>
                    <a:pt x="77611" y="551745"/>
                    <a:pt x="76200" y="478367"/>
                  </a:cubicBezTo>
                  <a:cubicBezTo>
                    <a:pt x="86078" y="369711"/>
                    <a:pt x="93930" y="260852"/>
                    <a:pt x="105833" y="152400"/>
                  </a:cubicBezTo>
                  <a:cubicBezTo>
                    <a:pt x="107018" y="141603"/>
                    <a:pt x="114118" y="125343"/>
                    <a:pt x="127000" y="122767"/>
                  </a:cubicBezTo>
                  <a:cubicBezTo>
                    <a:pt x="192969" y="109573"/>
                    <a:pt x="259576" y="99783"/>
                    <a:pt x="325966" y="88900"/>
                  </a:cubicBezTo>
                  <a:cubicBezTo>
                    <a:pt x="345659" y="85672"/>
                    <a:pt x="365477" y="83256"/>
                    <a:pt x="385233" y="80434"/>
                  </a:cubicBezTo>
                  <a:cubicBezTo>
                    <a:pt x="488251" y="11753"/>
                    <a:pt x="462923" y="26338"/>
                    <a:pt x="728133" y="4234"/>
                  </a:cubicBezTo>
                  <a:lnTo>
                    <a:pt x="778933" y="0"/>
                  </a:lnTo>
                  <a:cubicBezTo>
                    <a:pt x="788811" y="2822"/>
                    <a:pt x="798556" y="6157"/>
                    <a:pt x="808566" y="8467"/>
                  </a:cubicBezTo>
                  <a:cubicBezTo>
                    <a:pt x="816930" y="10397"/>
                    <a:pt x="825713" y="10342"/>
                    <a:pt x="833966" y="12700"/>
                  </a:cubicBezTo>
                  <a:cubicBezTo>
                    <a:pt x="845559" y="16012"/>
                    <a:pt x="856162" y="22374"/>
                    <a:pt x="867833" y="25400"/>
                  </a:cubicBezTo>
                  <a:cubicBezTo>
                    <a:pt x="894355" y="32276"/>
                    <a:pt x="921455" y="36689"/>
                    <a:pt x="948266" y="42334"/>
                  </a:cubicBezTo>
                  <a:cubicBezTo>
                    <a:pt x="1060577" y="38322"/>
                    <a:pt x="1117267" y="31932"/>
                    <a:pt x="1236133" y="50800"/>
                  </a:cubicBezTo>
                  <a:cubicBezTo>
                    <a:pt x="1269639" y="56119"/>
                    <a:pt x="1300541" y="72395"/>
                    <a:pt x="1333500" y="80434"/>
                  </a:cubicBezTo>
                  <a:cubicBezTo>
                    <a:pt x="1368071" y="88866"/>
                    <a:pt x="1440764" y="97017"/>
                    <a:pt x="1477433" y="101600"/>
                  </a:cubicBezTo>
                  <a:cubicBezTo>
                    <a:pt x="1555044" y="100189"/>
                    <a:pt x="1632739" y="101243"/>
                    <a:pt x="1710266" y="97367"/>
                  </a:cubicBezTo>
                  <a:cubicBezTo>
                    <a:pt x="1795919" y="93084"/>
                    <a:pt x="1651402" y="77465"/>
                    <a:pt x="1761066" y="93134"/>
                  </a:cubicBezTo>
                  <a:cubicBezTo>
                    <a:pt x="1769533" y="98778"/>
                    <a:pt x="1776813" y="113285"/>
                    <a:pt x="1786466" y="110067"/>
                  </a:cubicBezTo>
                  <a:cubicBezTo>
                    <a:pt x="1803505" y="104387"/>
                    <a:pt x="1812384" y="85164"/>
                    <a:pt x="1824566" y="71967"/>
                  </a:cubicBezTo>
                  <a:cubicBezTo>
                    <a:pt x="1829352" y="66783"/>
                    <a:pt x="1824566" y="50800"/>
                    <a:pt x="1824566" y="46567"/>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DA18B617-FC98-C11C-2328-3A9409DAA75F}"/>
                </a:ext>
              </a:extLst>
            </p:cNvPr>
            <p:cNvSpPr/>
            <p:nvPr/>
          </p:nvSpPr>
          <p:spPr>
            <a:xfrm>
              <a:off x="5537641" y="2381825"/>
              <a:ext cx="219692" cy="12419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831208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80D3-E9BD-F4D6-5DEB-993111203E50}"/>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53D99A26-B446-5975-31CB-602491960C64}"/>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F588439E-DF8C-1EF7-BED8-21226596912E}"/>
              </a:ext>
            </a:extLst>
          </p:cNvPr>
          <p:cNvSpPr>
            <a:spLocks noGrp="1"/>
          </p:cNvSpPr>
          <p:nvPr>
            <p:ph type="sldNum" sz="quarter" idx="12"/>
          </p:nvPr>
        </p:nvSpPr>
        <p:spPr/>
        <p:txBody>
          <a:bodyPr/>
          <a:lstStyle/>
          <a:p>
            <a:fld id="{B5CEABB6-07DC-46E8-9B57-56EC44A396E5}" type="slidenum">
              <a:rPr lang="en-US" smtClean="0"/>
              <a:t>38</a:t>
            </a:fld>
            <a:endParaRPr lang="en-US" dirty="0"/>
          </a:p>
        </p:txBody>
      </p:sp>
      <p:pic>
        <p:nvPicPr>
          <p:cNvPr id="6" name="Picture 5">
            <a:extLst>
              <a:ext uri="{FF2B5EF4-FFF2-40B4-BE49-F238E27FC236}">
                <a16:creationId xmlns:a16="http://schemas.microsoft.com/office/drawing/2014/main" id="{C4DC822B-E310-2095-441B-5C2507ECF874}"/>
              </a:ext>
            </a:extLst>
          </p:cNvPr>
          <p:cNvPicPr>
            <a:picLocks noChangeAspect="1"/>
          </p:cNvPicPr>
          <p:nvPr/>
        </p:nvPicPr>
        <p:blipFill>
          <a:blip r:embed="rId2"/>
          <a:stretch>
            <a:fillRect/>
          </a:stretch>
        </p:blipFill>
        <p:spPr>
          <a:xfrm>
            <a:off x="131310" y="0"/>
            <a:ext cx="8881379" cy="6858000"/>
          </a:xfrm>
          <a:prstGeom prst="rect">
            <a:avLst/>
          </a:prstGeom>
        </p:spPr>
      </p:pic>
    </p:spTree>
    <p:extLst>
      <p:ext uri="{BB962C8B-B14F-4D97-AF65-F5344CB8AC3E}">
        <p14:creationId xmlns:p14="http://schemas.microsoft.com/office/powerpoint/2010/main" val="216672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91E15BE9-5896-38F8-1F63-12B98B6C19DC}"/>
              </a:ext>
            </a:extLst>
          </p:cNvPr>
          <p:cNvSpPr>
            <a:spLocks noGrp="1"/>
          </p:cNvSpPr>
          <p:nvPr>
            <p:ph type="sldNum" sz="quarter" idx="12"/>
          </p:nvPr>
        </p:nvSpPr>
        <p:spPr/>
        <p:txBody>
          <a:bodyPr/>
          <a:lstStyle/>
          <a:p>
            <a:fld id="{B5CEABB6-07DC-46E8-9B57-56EC44A396E5}" type="slidenum">
              <a:rPr lang="en-US" smtClean="0"/>
              <a:t>39</a:t>
            </a:fld>
            <a:endParaRPr lang="en-US" dirty="0"/>
          </a:p>
        </p:txBody>
      </p:sp>
      <p:sp>
        <p:nvSpPr>
          <p:cNvPr id="12" name="Title 1">
            <a:extLst>
              <a:ext uri="{FF2B5EF4-FFF2-40B4-BE49-F238E27FC236}">
                <a16:creationId xmlns:a16="http://schemas.microsoft.com/office/drawing/2014/main" id="{CE2C500C-587B-7690-C3AA-D2755BA9BBD9}"/>
              </a:ext>
            </a:extLst>
          </p:cNvPr>
          <p:cNvSpPr>
            <a:spLocks noGrp="1"/>
          </p:cNvSpPr>
          <p:nvPr>
            <p:ph type="title"/>
          </p:nvPr>
        </p:nvSpPr>
        <p:spPr>
          <a:xfrm>
            <a:off x="2953373" y="484490"/>
            <a:ext cx="5429250" cy="609947"/>
          </a:xfrm>
          <a:solidFill>
            <a:schemeClr val="bg1"/>
          </a:solidFill>
        </p:spPr>
        <p:txBody>
          <a:bodyPr>
            <a:normAutofit/>
          </a:bodyPr>
          <a:lstStyle/>
          <a:p>
            <a:r>
              <a:rPr lang="en-CA" sz="3200" dirty="0"/>
              <a:t>Confounding factors</a:t>
            </a:r>
          </a:p>
        </p:txBody>
      </p:sp>
      <p:sp>
        <p:nvSpPr>
          <p:cNvPr id="15" name="TextBox 14">
            <a:extLst>
              <a:ext uri="{FF2B5EF4-FFF2-40B4-BE49-F238E27FC236}">
                <a16:creationId xmlns:a16="http://schemas.microsoft.com/office/drawing/2014/main" id="{117FDBA5-0130-E427-2CD7-EC9491488736}"/>
              </a:ext>
            </a:extLst>
          </p:cNvPr>
          <p:cNvSpPr txBox="1"/>
          <p:nvPr/>
        </p:nvSpPr>
        <p:spPr>
          <a:xfrm>
            <a:off x="3604164" y="1819324"/>
            <a:ext cx="5182444" cy="2031325"/>
          </a:xfrm>
          <a:prstGeom prst="rect">
            <a:avLst/>
          </a:prstGeom>
          <a:noFill/>
        </p:spPr>
        <p:txBody>
          <a:bodyPr wrap="none" rtlCol="0">
            <a:spAutoFit/>
          </a:bodyPr>
          <a:lstStyle/>
          <a:p>
            <a:r>
              <a:rPr lang="en-CA" dirty="0"/>
              <a:t>- Family income (average per region + distribution</a:t>
            </a:r>
          </a:p>
          <a:p>
            <a:r>
              <a:rPr lang="en-CA" dirty="0"/>
              <a:t>In the region (least to most)) --&gt; GIAI</a:t>
            </a:r>
          </a:p>
          <a:p>
            <a:r>
              <a:rPr lang="en-CA" dirty="0"/>
              <a:t>- Immigration/stability of population</a:t>
            </a:r>
          </a:p>
          <a:p>
            <a:r>
              <a:rPr lang="en-CA" dirty="0"/>
              <a:t>- Population density</a:t>
            </a:r>
          </a:p>
          <a:p>
            <a:r>
              <a:rPr lang="en-CA" dirty="0"/>
              <a:t>- Education level</a:t>
            </a:r>
          </a:p>
          <a:p>
            <a:r>
              <a:rPr lang="en-CA" dirty="0"/>
              <a:t>- How wide that region is (the mix of ethnicity)</a:t>
            </a:r>
          </a:p>
          <a:p>
            <a:endParaRPr lang="en-CA" dirty="0"/>
          </a:p>
        </p:txBody>
      </p:sp>
    </p:spTree>
    <p:extLst>
      <p:ext uri="{BB962C8B-B14F-4D97-AF65-F5344CB8AC3E}">
        <p14:creationId xmlns:p14="http://schemas.microsoft.com/office/powerpoint/2010/main" val="3513256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26DC015-ED19-8492-C392-3887C4404BEF}"/>
              </a:ext>
            </a:extLst>
          </p:cNvPr>
          <p:cNvSpPr/>
          <p:nvPr/>
        </p:nvSpPr>
        <p:spPr>
          <a:xfrm>
            <a:off x="-20535" y="-22789"/>
            <a:ext cx="9185070" cy="70606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1" name="Picture 40">
            <a:extLst>
              <a:ext uri="{FF2B5EF4-FFF2-40B4-BE49-F238E27FC236}">
                <a16:creationId xmlns:a16="http://schemas.microsoft.com/office/drawing/2014/main" id="{89A4543B-3CA2-3E77-0023-63D481D4FAA7}"/>
              </a:ext>
            </a:extLst>
          </p:cNvPr>
          <p:cNvPicPr>
            <a:picLocks noChangeAspect="1"/>
          </p:cNvPicPr>
          <p:nvPr/>
        </p:nvPicPr>
        <p:blipFill rotWithShape="1">
          <a:blip r:embed="rId3"/>
          <a:srcRect l="-38639"/>
          <a:stretch/>
        </p:blipFill>
        <p:spPr>
          <a:xfrm>
            <a:off x="-944574" y="-142274"/>
            <a:ext cx="3371875" cy="1895489"/>
          </a:xfrm>
          <a:prstGeom prst="rect">
            <a:avLst/>
          </a:prstGeom>
        </p:spPr>
      </p:pic>
      <p:cxnSp>
        <p:nvCxnSpPr>
          <p:cNvPr id="35" name="Straight Connector 34">
            <a:extLst>
              <a:ext uri="{FF2B5EF4-FFF2-40B4-BE49-F238E27FC236}">
                <a16:creationId xmlns:a16="http://schemas.microsoft.com/office/drawing/2014/main" id="{805D4166-7AA0-57F3-3CA0-6D6946805FE0}"/>
              </a:ext>
            </a:extLst>
          </p:cNvPr>
          <p:cNvCxnSpPr>
            <a:cxnSpLocks/>
          </p:cNvCxnSpPr>
          <p:nvPr/>
        </p:nvCxnSpPr>
        <p:spPr>
          <a:xfrm flipH="1">
            <a:off x="-131502" y="2165552"/>
            <a:ext cx="776850" cy="377517"/>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7D01925-0B3F-E5C9-B370-BA3290D6404E}"/>
              </a:ext>
            </a:extLst>
          </p:cNvPr>
          <p:cNvCxnSpPr>
            <a:cxnSpLocks/>
          </p:cNvCxnSpPr>
          <p:nvPr/>
        </p:nvCxnSpPr>
        <p:spPr>
          <a:xfrm flipH="1" flipV="1">
            <a:off x="-89223" y="1897849"/>
            <a:ext cx="734571" cy="320160"/>
          </a:xfrm>
          <a:prstGeom prst="line">
            <a:avLst/>
          </a:prstGeom>
          <a:ln w="9525"/>
        </p:spPr>
        <p:style>
          <a:lnRef idx="1">
            <a:schemeClr val="dk1"/>
          </a:lnRef>
          <a:fillRef idx="0">
            <a:schemeClr val="dk1"/>
          </a:fillRef>
          <a:effectRef idx="0">
            <a:schemeClr val="dk1"/>
          </a:effectRef>
          <a:fontRef idx="minor">
            <a:schemeClr val="tx1"/>
          </a:fontRef>
        </p:style>
      </p:cxn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6618817" y="6475413"/>
            <a:ext cx="2057400" cy="273844"/>
          </a:xfrm>
        </p:spPr>
        <p:txBody>
          <a:bodyPr/>
          <a:lstStyle/>
          <a:p>
            <a:fld id="{B5CEABB6-07DC-46E8-9B57-56EC44A396E5}" type="slidenum">
              <a:rPr lang="en-US" smtClean="0"/>
              <a:pPr/>
              <a:t>4</a:t>
            </a:fld>
            <a:endParaRPr lang="en-US" dirty="0"/>
          </a:p>
        </p:txBody>
      </p:sp>
      <p:cxnSp>
        <p:nvCxnSpPr>
          <p:cNvPr id="49" name="Straight Connector 48">
            <a:extLst>
              <a:ext uri="{FF2B5EF4-FFF2-40B4-BE49-F238E27FC236}">
                <a16:creationId xmlns:a16="http://schemas.microsoft.com/office/drawing/2014/main" id="{2B956BC6-4DB0-B99A-87BA-DF6C42E70430}"/>
              </a:ext>
            </a:extLst>
          </p:cNvPr>
          <p:cNvCxnSpPr>
            <a:cxnSpLocks/>
          </p:cNvCxnSpPr>
          <p:nvPr/>
        </p:nvCxnSpPr>
        <p:spPr>
          <a:xfrm flipH="1">
            <a:off x="2417825" y="-142274"/>
            <a:ext cx="124716" cy="614868"/>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CD3EB78-A154-60FE-3C2C-64DAC4C8877A}"/>
              </a:ext>
            </a:extLst>
          </p:cNvPr>
          <p:cNvCxnSpPr>
            <a:cxnSpLocks/>
          </p:cNvCxnSpPr>
          <p:nvPr/>
        </p:nvCxnSpPr>
        <p:spPr>
          <a:xfrm flipH="1">
            <a:off x="2427301" y="-161087"/>
            <a:ext cx="173765" cy="238693"/>
          </a:xfrm>
          <a:prstGeom prst="line">
            <a:avLst/>
          </a:prstGeom>
          <a:ln w="952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5B6DB87-D307-000A-7DFF-25B96BA0CA5F}"/>
              </a:ext>
            </a:extLst>
          </p:cNvPr>
          <p:cNvCxnSpPr>
            <a:cxnSpLocks/>
          </p:cNvCxnSpPr>
          <p:nvPr/>
        </p:nvCxnSpPr>
        <p:spPr>
          <a:xfrm>
            <a:off x="2364174" y="-148938"/>
            <a:ext cx="67474" cy="1306215"/>
          </a:xfrm>
          <a:prstGeom prst="line">
            <a:avLst/>
          </a:prstGeom>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F8962E1E-89B0-DFEA-266F-137C4391688F}"/>
              </a:ext>
            </a:extLst>
          </p:cNvPr>
          <p:cNvSpPr/>
          <p:nvPr/>
        </p:nvSpPr>
        <p:spPr>
          <a:xfrm>
            <a:off x="298483" y="1601547"/>
            <a:ext cx="4619377" cy="180009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Rectangle 2">
            <a:extLst>
              <a:ext uri="{FF2B5EF4-FFF2-40B4-BE49-F238E27FC236}">
                <a16:creationId xmlns:a16="http://schemas.microsoft.com/office/drawing/2014/main" id="{1D3B1610-6959-9368-4075-1F1BE9E77948}"/>
              </a:ext>
            </a:extLst>
          </p:cNvPr>
          <p:cNvSpPr/>
          <p:nvPr/>
        </p:nvSpPr>
        <p:spPr>
          <a:xfrm>
            <a:off x="3143364" y="1412720"/>
            <a:ext cx="2217301" cy="23451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C4480D99-62BA-C4A5-F411-7F9F2527AC20}"/>
              </a:ext>
            </a:extLst>
          </p:cNvPr>
          <p:cNvSpPr/>
          <p:nvPr/>
        </p:nvSpPr>
        <p:spPr>
          <a:xfrm>
            <a:off x="91706" y="2796326"/>
            <a:ext cx="3612590" cy="23451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3D2952B8-53C8-BB35-E161-F6C4D71F9110}"/>
              </a:ext>
            </a:extLst>
          </p:cNvPr>
          <p:cNvCxnSpPr/>
          <p:nvPr/>
        </p:nvCxnSpPr>
        <p:spPr>
          <a:xfrm>
            <a:off x="8646527" y="3989248"/>
            <a:ext cx="0" cy="1330502"/>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8FB076E-8E7C-EB37-777A-44FE8BB9E810}"/>
              </a:ext>
            </a:extLst>
          </p:cNvPr>
          <p:cNvCxnSpPr>
            <a:cxnSpLocks/>
          </p:cNvCxnSpPr>
          <p:nvPr/>
        </p:nvCxnSpPr>
        <p:spPr>
          <a:xfrm>
            <a:off x="5821995" y="5319750"/>
            <a:ext cx="2824532" cy="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EF9A8A-1E14-E6E6-3D21-34909A251F0F}"/>
              </a:ext>
            </a:extLst>
          </p:cNvPr>
          <p:cNvSpPr txBox="1"/>
          <p:nvPr/>
        </p:nvSpPr>
        <p:spPr>
          <a:xfrm>
            <a:off x="871538" y="6578813"/>
            <a:ext cx="8059259" cy="276999"/>
          </a:xfrm>
          <a:prstGeom prst="rect">
            <a:avLst/>
          </a:prstGeom>
          <a:noFill/>
        </p:spPr>
        <p:txBody>
          <a:bodyPr wrap="square">
            <a:spAutoFit/>
          </a:bodyPr>
          <a:lstStyle/>
          <a:p>
            <a:r>
              <a:rPr lang="en-CA" sz="1200" dirty="0"/>
              <a:t>Reference: </a:t>
            </a:r>
            <a:r>
              <a:rPr lang="en-CA" sz="1200" dirty="0">
                <a:hlinkClick r:id="rId4"/>
              </a:rPr>
              <a:t>https://ourworldindata.org/</a:t>
            </a:r>
            <a:r>
              <a:rPr lang="en-CA" sz="1200" dirty="0" err="1">
                <a:hlinkClick r:id="rId4"/>
              </a:rPr>
              <a:t>grapher</a:t>
            </a:r>
            <a:r>
              <a:rPr lang="en-CA" sz="1200" dirty="0">
                <a:hlinkClick r:id="rId4"/>
              </a:rPr>
              <a:t>/</a:t>
            </a:r>
            <a:r>
              <a:rPr lang="en-CA" sz="1200" dirty="0" err="1">
                <a:hlinkClick r:id="rId4"/>
              </a:rPr>
              <a:t>annual-working-hours-per-worker?time</a:t>
            </a:r>
            <a:r>
              <a:rPr lang="en-CA" sz="1200" dirty="0">
                <a:hlinkClick r:id="rId4"/>
              </a:rPr>
              <a:t>=</a:t>
            </a:r>
            <a:r>
              <a:rPr lang="en-CA" sz="1200" dirty="0" err="1">
                <a:hlinkClick r:id="rId4"/>
              </a:rPr>
              <a:t>earliest..latest</a:t>
            </a:r>
            <a:endParaRPr lang="en-CA" sz="1200" dirty="0"/>
          </a:p>
        </p:txBody>
      </p:sp>
      <p:pic>
        <p:nvPicPr>
          <p:cNvPr id="1026" name="Picture 2" descr="How many hours do we spend working compared to our ancestors? | World  Economic Forum">
            <a:extLst>
              <a:ext uri="{FF2B5EF4-FFF2-40B4-BE49-F238E27FC236}">
                <a16:creationId xmlns:a16="http://schemas.microsoft.com/office/drawing/2014/main" id="{8E3CF1A6-C1C6-4C8C-27CC-C8A8B1F23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9" y="202436"/>
            <a:ext cx="8969996" cy="63978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959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91E15BE9-5896-38F8-1F63-12B98B6C19DC}"/>
              </a:ext>
            </a:extLst>
          </p:cNvPr>
          <p:cNvSpPr>
            <a:spLocks noGrp="1"/>
          </p:cNvSpPr>
          <p:nvPr>
            <p:ph type="sldNum" sz="quarter" idx="12"/>
          </p:nvPr>
        </p:nvSpPr>
        <p:spPr/>
        <p:txBody>
          <a:bodyPr/>
          <a:lstStyle/>
          <a:p>
            <a:fld id="{B5CEABB6-07DC-46E8-9B57-56EC44A396E5}" type="slidenum">
              <a:rPr lang="en-US" smtClean="0"/>
              <a:t>40</a:t>
            </a:fld>
            <a:endParaRPr lang="en-US" dirty="0"/>
          </a:p>
        </p:txBody>
      </p:sp>
      <p:sp>
        <p:nvSpPr>
          <p:cNvPr id="12" name="Title 1">
            <a:extLst>
              <a:ext uri="{FF2B5EF4-FFF2-40B4-BE49-F238E27FC236}">
                <a16:creationId xmlns:a16="http://schemas.microsoft.com/office/drawing/2014/main" id="{CE2C500C-587B-7690-C3AA-D2755BA9BBD9}"/>
              </a:ext>
            </a:extLst>
          </p:cNvPr>
          <p:cNvSpPr>
            <a:spLocks noGrp="1"/>
          </p:cNvSpPr>
          <p:nvPr>
            <p:ph type="title"/>
          </p:nvPr>
        </p:nvSpPr>
        <p:spPr>
          <a:xfrm>
            <a:off x="3393991" y="645576"/>
            <a:ext cx="5429250" cy="609947"/>
          </a:xfrm>
          <a:solidFill>
            <a:schemeClr val="bg1"/>
          </a:solidFill>
        </p:spPr>
        <p:txBody>
          <a:bodyPr>
            <a:normAutofit/>
          </a:bodyPr>
          <a:lstStyle/>
          <a:p>
            <a:r>
              <a:rPr lang="en-CA" sz="3200" dirty="0"/>
              <a:t>TO-DO LIST</a:t>
            </a:r>
          </a:p>
        </p:txBody>
      </p:sp>
      <p:sp>
        <p:nvSpPr>
          <p:cNvPr id="3" name="TextBox 2">
            <a:extLst>
              <a:ext uri="{FF2B5EF4-FFF2-40B4-BE49-F238E27FC236}">
                <a16:creationId xmlns:a16="http://schemas.microsoft.com/office/drawing/2014/main" id="{77F4ABCD-3AC1-28F6-82F0-BAEB3DBEE9EF}"/>
              </a:ext>
            </a:extLst>
          </p:cNvPr>
          <p:cNvSpPr txBox="1"/>
          <p:nvPr/>
        </p:nvSpPr>
        <p:spPr>
          <a:xfrm>
            <a:off x="3678920" y="1487666"/>
            <a:ext cx="4572000" cy="4801314"/>
          </a:xfrm>
          <a:prstGeom prst="rect">
            <a:avLst/>
          </a:prstGeom>
          <a:noFill/>
        </p:spPr>
        <p:txBody>
          <a:bodyPr wrap="square">
            <a:spAutoFit/>
          </a:bodyPr>
          <a:lstStyle/>
          <a:p>
            <a:pPr marL="742950" lvl="1" indent="-285750">
              <a:buFont typeface="Courier New" panose="02070309020205020404" pitchFamily="49" charset="0"/>
              <a:buChar char="o"/>
            </a:pPr>
            <a:r>
              <a:rPr lang="en-CA" sz="1800" dirty="0">
                <a:effectLst/>
                <a:latin typeface="Calibri" panose="020F0502020204030204" pitchFamily="34" charset="0"/>
                <a:ea typeface="Times New Roman" panose="02020603050405020304" pitchFamily="18" charset="0"/>
              </a:rPr>
              <a:t>Show with data that the Duncan Index stays the same whether there are 9 or 17+ categories</a:t>
            </a:r>
          </a:p>
          <a:p>
            <a:pPr marL="742950" lvl="1" indent="-285750">
              <a:buFont typeface="Courier New" panose="02070309020205020404" pitchFamily="49" charset="0"/>
              <a:buChar char="o"/>
            </a:pPr>
            <a:endParaRPr lang="en-CA" sz="1800" dirty="0">
              <a:effectLst/>
              <a:latin typeface="Calibri" panose="020F0502020204030204" pitchFamily="34" charset="0"/>
              <a:ea typeface="Times New Roman" panose="02020603050405020304" pitchFamily="18" charset="0"/>
            </a:endParaRPr>
          </a:p>
          <a:p>
            <a:pPr marL="742950" lvl="1" indent="-285750">
              <a:buFont typeface="Courier New" panose="02070309020205020404" pitchFamily="49" charset="0"/>
              <a:buChar char="o"/>
            </a:pPr>
            <a:r>
              <a:rPr lang="en-CA" sz="1800" dirty="0">
                <a:effectLst/>
                <a:latin typeface="Calibri" panose="020F0502020204030204" pitchFamily="34" charset="0"/>
                <a:ea typeface="Times New Roman" panose="02020603050405020304" pitchFamily="18" charset="0"/>
              </a:rPr>
              <a:t>Think about the cofounders related to socio-economic status (go over the papers and see which one they pointed out </a:t>
            </a:r>
            <a:r>
              <a:rPr lang="en-CA" sz="1800" dirty="0">
                <a:effectLst/>
                <a:latin typeface="Wingdings" panose="05000000000000000000" pitchFamily="2" charset="2"/>
                <a:ea typeface="Times New Roman" panose="02020603050405020304" pitchFamily="18" charset="0"/>
              </a:rPr>
              <a:t>à</a:t>
            </a:r>
            <a:r>
              <a:rPr lang="en-CA" sz="1800" dirty="0">
                <a:effectLst/>
                <a:latin typeface="Calibri" panose="020F0502020204030204" pitchFamily="34" charset="0"/>
                <a:ea typeface="Times New Roman" panose="02020603050405020304" pitchFamily="18" charset="0"/>
              </a:rPr>
              <a:t> which one are available on a regional-level)</a:t>
            </a:r>
          </a:p>
          <a:p>
            <a:pPr marL="742950" lvl="1" indent="-285750">
              <a:buFont typeface="Courier New" panose="02070309020205020404" pitchFamily="49" charset="0"/>
              <a:buChar char="o"/>
            </a:pPr>
            <a:endParaRPr lang="en-CA" sz="1800" dirty="0">
              <a:effectLst/>
              <a:latin typeface="Calibri" panose="020F0502020204030204" pitchFamily="34" charset="0"/>
              <a:ea typeface="Times New Roman" panose="02020603050405020304" pitchFamily="18" charset="0"/>
            </a:endParaRPr>
          </a:p>
          <a:p>
            <a:pPr marL="742950" lvl="1" indent="-285750">
              <a:buFont typeface="Courier New" panose="02070309020205020404" pitchFamily="49" charset="0"/>
              <a:buChar char="o"/>
            </a:pPr>
            <a:r>
              <a:rPr lang="en-CA" sz="1800" dirty="0">
                <a:effectLst/>
                <a:latin typeface="Calibri" panose="020F0502020204030204" pitchFamily="34" charset="0"/>
                <a:ea typeface="Times New Roman" panose="02020603050405020304" pitchFamily="18" charset="0"/>
              </a:rPr>
              <a:t>Check out what is available in terms of health and how was this information collected (survey) and is it true that in some census this info is not available?</a:t>
            </a:r>
          </a:p>
          <a:p>
            <a:pPr marL="742950" lvl="1" indent="-285750">
              <a:buFont typeface="Courier New" panose="02070309020205020404" pitchFamily="49" charset="0"/>
              <a:buChar char="o"/>
            </a:pPr>
            <a:endParaRPr lang="en-CA" sz="1800" dirty="0">
              <a:effectLst/>
              <a:latin typeface="Calibri" panose="020F0502020204030204" pitchFamily="34" charset="0"/>
              <a:ea typeface="Times New Roman" panose="02020603050405020304" pitchFamily="18" charset="0"/>
            </a:endParaRPr>
          </a:p>
          <a:p>
            <a:pPr marL="742950" lvl="1" indent="-285750">
              <a:buFont typeface="Courier New" panose="02070309020205020404" pitchFamily="49" charset="0"/>
              <a:buChar char="o"/>
            </a:pPr>
            <a:r>
              <a:rPr lang="en-CA" sz="1800" dirty="0">
                <a:effectLst/>
                <a:latin typeface="Calibri" panose="020F0502020204030204" pitchFamily="34" charset="0"/>
                <a:ea typeface="Times New Roman" panose="02020603050405020304" pitchFamily="18" charset="0"/>
              </a:rPr>
              <a:t>How do we assign UK participants according to region and time?</a:t>
            </a:r>
          </a:p>
        </p:txBody>
      </p:sp>
    </p:spTree>
    <p:extLst>
      <p:ext uri="{BB962C8B-B14F-4D97-AF65-F5344CB8AC3E}">
        <p14:creationId xmlns:p14="http://schemas.microsoft.com/office/powerpoint/2010/main" val="795159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45B7-6456-87ED-038E-BEF394276A55}"/>
              </a:ext>
            </a:extLst>
          </p:cNvPr>
          <p:cNvSpPr>
            <a:spLocks noGrp="1"/>
          </p:cNvSpPr>
          <p:nvPr>
            <p:ph type="title"/>
          </p:nvPr>
        </p:nvSpPr>
        <p:spPr>
          <a:xfrm>
            <a:off x="4276157" y="524945"/>
            <a:ext cx="4363586" cy="1622045"/>
          </a:xfrm>
        </p:spPr>
        <p:txBody>
          <a:bodyPr>
            <a:normAutofit/>
          </a:bodyPr>
          <a:lstStyle/>
          <a:p>
            <a:r>
              <a:rPr lang="en-CA" sz="4000" dirty="0"/>
              <a:t>OUR HYPOTHESIS</a:t>
            </a:r>
          </a:p>
        </p:txBody>
      </p:sp>
      <p:sp>
        <p:nvSpPr>
          <p:cNvPr id="9" name="Slide Number Placeholder 8">
            <a:extLst>
              <a:ext uri="{FF2B5EF4-FFF2-40B4-BE49-F238E27FC236}">
                <a16:creationId xmlns:a16="http://schemas.microsoft.com/office/drawing/2014/main" id="{3E614507-1DFD-F6DD-5B11-4D57102EBF8A}"/>
              </a:ext>
            </a:extLst>
          </p:cNvPr>
          <p:cNvSpPr>
            <a:spLocks noGrp="1"/>
          </p:cNvSpPr>
          <p:nvPr>
            <p:ph type="sldNum" sz="quarter" idx="12"/>
          </p:nvPr>
        </p:nvSpPr>
        <p:spPr/>
        <p:txBody>
          <a:bodyPr/>
          <a:lstStyle/>
          <a:p>
            <a:fld id="{B5CEABB6-07DC-46E8-9B57-56EC44A396E5}" type="slidenum">
              <a:rPr lang="en-US" smtClean="0"/>
              <a:t>5</a:t>
            </a:fld>
            <a:endParaRPr lang="en-US" dirty="0"/>
          </a:p>
        </p:txBody>
      </p:sp>
      <p:sp>
        <p:nvSpPr>
          <p:cNvPr id="10" name="Arrow: Down 9">
            <a:extLst>
              <a:ext uri="{FF2B5EF4-FFF2-40B4-BE49-F238E27FC236}">
                <a16:creationId xmlns:a16="http://schemas.microsoft.com/office/drawing/2014/main" id="{36607B57-22B2-95FE-79B9-85914C4B4DFE}"/>
              </a:ext>
            </a:extLst>
          </p:cNvPr>
          <p:cNvSpPr/>
          <p:nvPr/>
        </p:nvSpPr>
        <p:spPr>
          <a:xfrm>
            <a:off x="5355430" y="3296377"/>
            <a:ext cx="1500188" cy="17239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a:extLst>
              <a:ext uri="{FF2B5EF4-FFF2-40B4-BE49-F238E27FC236}">
                <a16:creationId xmlns:a16="http://schemas.microsoft.com/office/drawing/2014/main" id="{F59AB9BE-6429-F4EF-6013-6F9006C3D4F6}"/>
              </a:ext>
            </a:extLst>
          </p:cNvPr>
          <p:cNvSpPr txBox="1">
            <a:spLocks/>
          </p:cNvSpPr>
          <p:nvPr/>
        </p:nvSpPr>
        <p:spPr>
          <a:xfrm>
            <a:off x="3665311" y="5460176"/>
            <a:ext cx="5291139" cy="7942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100" kern="1200" cap="all" spc="113" baseline="0" dirty="0">
                <a:solidFill>
                  <a:schemeClr val="tx1"/>
                </a:solidFill>
                <a:latin typeface="+mj-lt"/>
                <a:ea typeface="+mj-ea"/>
                <a:cs typeface="+mj-cs"/>
              </a:defRPr>
            </a:lvl1pPr>
          </a:lstStyle>
          <a:p>
            <a:r>
              <a:rPr lang="en-CA" sz="3200" dirty="0"/>
              <a:t>Poorer mental health</a:t>
            </a:r>
          </a:p>
          <a:p>
            <a:endParaRPr lang="en-CA" sz="3200" dirty="0"/>
          </a:p>
        </p:txBody>
      </p:sp>
      <p:sp>
        <p:nvSpPr>
          <p:cNvPr id="12" name="Title 1">
            <a:extLst>
              <a:ext uri="{FF2B5EF4-FFF2-40B4-BE49-F238E27FC236}">
                <a16:creationId xmlns:a16="http://schemas.microsoft.com/office/drawing/2014/main" id="{F138A98E-758F-D416-A70A-A1F41529F0C5}"/>
              </a:ext>
            </a:extLst>
          </p:cNvPr>
          <p:cNvSpPr txBox="1">
            <a:spLocks/>
          </p:cNvSpPr>
          <p:nvPr/>
        </p:nvSpPr>
        <p:spPr>
          <a:xfrm>
            <a:off x="3459955" y="1909147"/>
            <a:ext cx="5291139" cy="13872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100" kern="1200" cap="all" spc="113" baseline="0" dirty="0">
                <a:solidFill>
                  <a:schemeClr val="tx1"/>
                </a:solidFill>
                <a:latin typeface="+mj-lt"/>
                <a:ea typeface="+mj-ea"/>
                <a:cs typeface="+mj-cs"/>
              </a:defRPr>
            </a:lvl1pPr>
          </a:lstStyle>
          <a:p>
            <a:pPr algn="ctr"/>
            <a:r>
              <a:rPr lang="en-CA" sz="3200" dirty="0"/>
              <a:t>MORE GENDER DISPARITY IN THE WORKPLACE</a:t>
            </a:r>
          </a:p>
        </p:txBody>
      </p:sp>
    </p:spTree>
    <p:extLst>
      <p:ext uri="{BB962C8B-B14F-4D97-AF65-F5344CB8AC3E}">
        <p14:creationId xmlns:p14="http://schemas.microsoft.com/office/powerpoint/2010/main" val="3100988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26DC015-ED19-8492-C392-3887C4404BEF}"/>
              </a:ext>
            </a:extLst>
          </p:cNvPr>
          <p:cNvSpPr/>
          <p:nvPr/>
        </p:nvSpPr>
        <p:spPr>
          <a:xfrm>
            <a:off x="-41070" y="-202641"/>
            <a:ext cx="9185070" cy="70606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1" name="Picture 40">
            <a:extLst>
              <a:ext uri="{FF2B5EF4-FFF2-40B4-BE49-F238E27FC236}">
                <a16:creationId xmlns:a16="http://schemas.microsoft.com/office/drawing/2014/main" id="{89A4543B-3CA2-3E77-0023-63D481D4FAA7}"/>
              </a:ext>
            </a:extLst>
          </p:cNvPr>
          <p:cNvPicPr>
            <a:picLocks noChangeAspect="1"/>
          </p:cNvPicPr>
          <p:nvPr/>
        </p:nvPicPr>
        <p:blipFill rotWithShape="1">
          <a:blip r:embed="rId3"/>
          <a:srcRect l="-38639"/>
          <a:stretch/>
        </p:blipFill>
        <p:spPr>
          <a:xfrm>
            <a:off x="-940227" y="-134724"/>
            <a:ext cx="3371875" cy="1895489"/>
          </a:xfrm>
          <a:prstGeom prst="rect">
            <a:avLst/>
          </a:prstGeom>
        </p:spPr>
      </p:pic>
      <p:cxnSp>
        <p:nvCxnSpPr>
          <p:cNvPr id="35" name="Straight Connector 34">
            <a:extLst>
              <a:ext uri="{FF2B5EF4-FFF2-40B4-BE49-F238E27FC236}">
                <a16:creationId xmlns:a16="http://schemas.microsoft.com/office/drawing/2014/main" id="{805D4166-7AA0-57F3-3CA0-6D6946805FE0}"/>
              </a:ext>
            </a:extLst>
          </p:cNvPr>
          <p:cNvCxnSpPr>
            <a:cxnSpLocks/>
          </p:cNvCxnSpPr>
          <p:nvPr/>
        </p:nvCxnSpPr>
        <p:spPr>
          <a:xfrm flipH="1">
            <a:off x="-131502" y="2165552"/>
            <a:ext cx="776850" cy="377517"/>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7D01925-0B3F-E5C9-B370-BA3290D6404E}"/>
              </a:ext>
            </a:extLst>
          </p:cNvPr>
          <p:cNvCxnSpPr>
            <a:cxnSpLocks/>
          </p:cNvCxnSpPr>
          <p:nvPr/>
        </p:nvCxnSpPr>
        <p:spPr>
          <a:xfrm flipH="1" flipV="1">
            <a:off x="-89223" y="1897849"/>
            <a:ext cx="734571" cy="320160"/>
          </a:xfrm>
          <a:prstGeom prst="line">
            <a:avLst/>
          </a:prstGeom>
          <a:ln w="9525"/>
        </p:spPr>
        <p:style>
          <a:lnRef idx="1">
            <a:schemeClr val="dk1"/>
          </a:lnRef>
          <a:fillRef idx="0">
            <a:schemeClr val="dk1"/>
          </a:fillRef>
          <a:effectRef idx="0">
            <a:schemeClr val="dk1"/>
          </a:effectRef>
          <a:fontRef idx="minor">
            <a:schemeClr val="tx1"/>
          </a:fontRef>
        </p:style>
      </p:cxn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6618817" y="6475413"/>
            <a:ext cx="2057400" cy="273844"/>
          </a:xfrm>
        </p:spPr>
        <p:txBody>
          <a:bodyPr/>
          <a:lstStyle/>
          <a:p>
            <a:fld id="{B5CEABB6-07DC-46E8-9B57-56EC44A396E5}" type="slidenum">
              <a:rPr lang="en-US" smtClean="0"/>
              <a:pPr/>
              <a:t>6</a:t>
            </a:fld>
            <a:endParaRPr lang="en-US" dirty="0"/>
          </a:p>
        </p:txBody>
      </p:sp>
      <p:pic>
        <p:nvPicPr>
          <p:cNvPr id="15" name="Picture 14">
            <a:extLst>
              <a:ext uri="{FF2B5EF4-FFF2-40B4-BE49-F238E27FC236}">
                <a16:creationId xmlns:a16="http://schemas.microsoft.com/office/drawing/2014/main" id="{911D9E36-6C3C-7800-F07A-87509DC55FE4}"/>
              </a:ext>
            </a:extLst>
          </p:cNvPr>
          <p:cNvPicPr>
            <a:picLocks noChangeAspect="1"/>
          </p:cNvPicPr>
          <p:nvPr/>
        </p:nvPicPr>
        <p:blipFill rotWithShape="1">
          <a:blip r:embed="rId4"/>
          <a:srcRect l="1392" t="3097" r="1078"/>
          <a:stretch/>
        </p:blipFill>
        <p:spPr>
          <a:xfrm>
            <a:off x="73721" y="689710"/>
            <a:ext cx="4517992" cy="2682140"/>
          </a:xfrm>
          <a:prstGeom prst="rect">
            <a:avLst/>
          </a:prstGeom>
          <a:ln w="12700">
            <a:solidFill>
              <a:schemeClr val="tx1"/>
            </a:solidFill>
          </a:ln>
        </p:spPr>
      </p:pic>
      <p:cxnSp>
        <p:nvCxnSpPr>
          <p:cNvPr id="49" name="Straight Connector 48">
            <a:extLst>
              <a:ext uri="{FF2B5EF4-FFF2-40B4-BE49-F238E27FC236}">
                <a16:creationId xmlns:a16="http://schemas.microsoft.com/office/drawing/2014/main" id="{2B956BC6-4DB0-B99A-87BA-DF6C42E70430}"/>
              </a:ext>
            </a:extLst>
          </p:cNvPr>
          <p:cNvCxnSpPr>
            <a:cxnSpLocks/>
          </p:cNvCxnSpPr>
          <p:nvPr/>
        </p:nvCxnSpPr>
        <p:spPr>
          <a:xfrm flipH="1">
            <a:off x="2417825" y="-142274"/>
            <a:ext cx="124716" cy="614868"/>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CD3EB78-A154-60FE-3C2C-64DAC4C8877A}"/>
              </a:ext>
            </a:extLst>
          </p:cNvPr>
          <p:cNvCxnSpPr>
            <a:cxnSpLocks/>
          </p:cNvCxnSpPr>
          <p:nvPr/>
        </p:nvCxnSpPr>
        <p:spPr>
          <a:xfrm flipH="1">
            <a:off x="2427301" y="-142135"/>
            <a:ext cx="173765" cy="238693"/>
          </a:xfrm>
          <a:prstGeom prst="line">
            <a:avLst/>
          </a:prstGeom>
          <a:ln w="9525"/>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117EB855-05BA-02D3-6A52-169F0FFC8F36}"/>
              </a:ext>
            </a:extLst>
          </p:cNvPr>
          <p:cNvPicPr>
            <a:picLocks noChangeAspect="1"/>
          </p:cNvPicPr>
          <p:nvPr/>
        </p:nvPicPr>
        <p:blipFill rotWithShape="1">
          <a:blip r:embed="rId5"/>
          <a:srcRect l="203" r="7763"/>
          <a:stretch/>
        </p:blipFill>
        <p:spPr>
          <a:xfrm>
            <a:off x="4672375" y="689710"/>
            <a:ext cx="4376675" cy="5247848"/>
          </a:xfrm>
          <a:prstGeom prst="rect">
            <a:avLst/>
          </a:prstGeom>
          <a:ln>
            <a:solidFill>
              <a:schemeClr val="tx1"/>
            </a:solidFill>
          </a:ln>
        </p:spPr>
      </p:pic>
      <p:pic>
        <p:nvPicPr>
          <p:cNvPr id="9" name="Picture 8">
            <a:extLst>
              <a:ext uri="{FF2B5EF4-FFF2-40B4-BE49-F238E27FC236}">
                <a16:creationId xmlns:a16="http://schemas.microsoft.com/office/drawing/2014/main" id="{FDFB714B-57D8-B37E-248D-CFD0D8884B51}"/>
              </a:ext>
            </a:extLst>
          </p:cNvPr>
          <p:cNvPicPr>
            <a:picLocks noChangeAspect="1"/>
          </p:cNvPicPr>
          <p:nvPr/>
        </p:nvPicPr>
        <p:blipFill rotWithShape="1">
          <a:blip r:embed="rId6"/>
          <a:srcRect t="28400"/>
          <a:stretch/>
        </p:blipFill>
        <p:spPr>
          <a:xfrm>
            <a:off x="94788" y="3912523"/>
            <a:ext cx="4496925" cy="2025035"/>
          </a:xfrm>
          <a:prstGeom prst="rect">
            <a:avLst/>
          </a:prstGeom>
        </p:spPr>
      </p:pic>
      <p:pic>
        <p:nvPicPr>
          <p:cNvPr id="12" name="Picture 11">
            <a:extLst>
              <a:ext uri="{FF2B5EF4-FFF2-40B4-BE49-F238E27FC236}">
                <a16:creationId xmlns:a16="http://schemas.microsoft.com/office/drawing/2014/main" id="{60C24D56-683F-65A1-F36A-20A2D442268A}"/>
              </a:ext>
            </a:extLst>
          </p:cNvPr>
          <p:cNvPicPr>
            <a:picLocks noChangeAspect="1"/>
          </p:cNvPicPr>
          <p:nvPr/>
        </p:nvPicPr>
        <p:blipFill rotWithShape="1">
          <a:blip r:embed="rId6"/>
          <a:srcRect b="83330"/>
          <a:stretch/>
        </p:blipFill>
        <p:spPr>
          <a:xfrm>
            <a:off x="154912" y="3518689"/>
            <a:ext cx="4376675" cy="458851"/>
          </a:xfrm>
          <a:prstGeom prst="rect">
            <a:avLst/>
          </a:prstGeom>
        </p:spPr>
      </p:pic>
      <p:sp>
        <p:nvSpPr>
          <p:cNvPr id="13" name="Rectangle 12">
            <a:extLst>
              <a:ext uri="{FF2B5EF4-FFF2-40B4-BE49-F238E27FC236}">
                <a16:creationId xmlns:a16="http://schemas.microsoft.com/office/drawing/2014/main" id="{BA1FD2D5-3EB5-29F7-9305-547FEB0AB086}"/>
              </a:ext>
            </a:extLst>
          </p:cNvPr>
          <p:cNvSpPr/>
          <p:nvPr/>
        </p:nvSpPr>
        <p:spPr>
          <a:xfrm>
            <a:off x="73722" y="3457575"/>
            <a:ext cx="4517992" cy="24799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A3958F88-A81E-8885-3D5B-D5641ABCBAF4}"/>
              </a:ext>
            </a:extLst>
          </p:cNvPr>
          <p:cNvPicPr>
            <a:picLocks noChangeAspect="1"/>
          </p:cNvPicPr>
          <p:nvPr/>
        </p:nvPicPr>
        <p:blipFill>
          <a:blip r:embed="rId7"/>
          <a:stretch>
            <a:fillRect/>
          </a:stretch>
        </p:blipFill>
        <p:spPr>
          <a:xfrm>
            <a:off x="4718118" y="374106"/>
            <a:ext cx="1198496" cy="315604"/>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D7CEEB3-CFDF-E9E7-5512-9E8DEBEC03A3}"/>
              </a:ext>
            </a:extLst>
          </p:cNvPr>
          <p:cNvSpPr txBox="1">
            <a:spLocks/>
          </p:cNvSpPr>
          <p:nvPr/>
        </p:nvSpPr>
        <p:spPr>
          <a:xfrm>
            <a:off x="495298" y="4600666"/>
            <a:ext cx="4804191"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700" kern="1200" cap="all" spc="113" baseline="0">
                <a:solidFill>
                  <a:schemeClr val="tx1"/>
                </a:solidFill>
                <a:latin typeface="+mj-lt"/>
                <a:ea typeface="+mj-ea"/>
                <a:cs typeface="+mj-cs"/>
              </a:defRPr>
            </a:lvl1pPr>
          </a:lstStyle>
          <a:p>
            <a:r>
              <a:rPr lang="en-CA" sz="3200" dirty="0"/>
              <a:t>Research Question</a:t>
            </a:r>
          </a:p>
        </p:txBody>
      </p:sp>
      <p:pic>
        <p:nvPicPr>
          <p:cNvPr id="6" name="Picture 6" descr="Map of Government Office Regions (GORs) | Download Scientific Diagram">
            <a:extLst>
              <a:ext uri="{FF2B5EF4-FFF2-40B4-BE49-F238E27FC236}">
                <a16:creationId xmlns:a16="http://schemas.microsoft.com/office/drawing/2014/main" id="{19C7EB8D-C681-0D30-F6EF-1DAF108158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10" t="39074"/>
          <a:stretch/>
        </p:blipFill>
        <p:spPr bwMode="auto">
          <a:xfrm>
            <a:off x="5537641" y="2381825"/>
            <a:ext cx="3679633" cy="43445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K Biobank - Wikipedia">
            <a:extLst>
              <a:ext uri="{FF2B5EF4-FFF2-40B4-BE49-F238E27FC236}">
                <a16:creationId xmlns:a16="http://schemas.microsoft.com/office/drawing/2014/main" id="{BE47778F-DB50-566B-420A-CDC665186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265" y="926329"/>
            <a:ext cx="4352925" cy="207645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300BEBC6-C0F0-0555-439D-CAFBEE7D8429}"/>
              </a:ext>
            </a:extLst>
          </p:cNvPr>
          <p:cNvSpPr/>
          <p:nvPr/>
        </p:nvSpPr>
        <p:spPr>
          <a:xfrm>
            <a:off x="5482165" y="2163231"/>
            <a:ext cx="1826693" cy="1570567"/>
          </a:xfrm>
          <a:custGeom>
            <a:avLst/>
            <a:gdLst>
              <a:gd name="connsiteX0" fmla="*/ 1824566 w 1826693"/>
              <a:gd name="connsiteY0" fmla="*/ 46567 h 1570567"/>
              <a:gd name="connsiteX1" fmla="*/ 1824566 w 1826693"/>
              <a:gd name="connsiteY1" fmla="*/ 46567 h 1570567"/>
              <a:gd name="connsiteX2" fmla="*/ 1617133 w 1826693"/>
              <a:gd name="connsiteY2" fmla="*/ 419100 h 1570567"/>
              <a:gd name="connsiteX3" fmla="*/ 1651000 w 1826693"/>
              <a:gd name="connsiteY3" fmla="*/ 469900 h 1570567"/>
              <a:gd name="connsiteX4" fmla="*/ 1612900 w 1826693"/>
              <a:gd name="connsiteY4" fmla="*/ 499534 h 1570567"/>
              <a:gd name="connsiteX5" fmla="*/ 1477433 w 1826693"/>
              <a:gd name="connsiteY5" fmla="*/ 508000 h 1570567"/>
              <a:gd name="connsiteX6" fmla="*/ 1498600 w 1826693"/>
              <a:gd name="connsiteY6" fmla="*/ 529167 h 1570567"/>
              <a:gd name="connsiteX7" fmla="*/ 1485900 w 1826693"/>
              <a:gd name="connsiteY7" fmla="*/ 558800 h 1570567"/>
              <a:gd name="connsiteX8" fmla="*/ 1447800 w 1826693"/>
              <a:gd name="connsiteY8" fmla="*/ 626534 h 1570567"/>
              <a:gd name="connsiteX9" fmla="*/ 1439333 w 1826693"/>
              <a:gd name="connsiteY9" fmla="*/ 656167 h 1570567"/>
              <a:gd name="connsiteX10" fmla="*/ 1435100 w 1826693"/>
              <a:gd name="connsiteY10" fmla="*/ 673100 h 1570567"/>
              <a:gd name="connsiteX11" fmla="*/ 1333500 w 1826693"/>
              <a:gd name="connsiteY11" fmla="*/ 757767 h 1570567"/>
              <a:gd name="connsiteX12" fmla="*/ 1308100 w 1826693"/>
              <a:gd name="connsiteY12" fmla="*/ 783167 h 1570567"/>
              <a:gd name="connsiteX13" fmla="*/ 1168400 w 1826693"/>
              <a:gd name="connsiteY13" fmla="*/ 889000 h 1570567"/>
              <a:gd name="connsiteX14" fmla="*/ 1121833 w 1826693"/>
              <a:gd name="connsiteY14" fmla="*/ 977900 h 1570567"/>
              <a:gd name="connsiteX15" fmla="*/ 1109133 w 1826693"/>
              <a:gd name="connsiteY15" fmla="*/ 999067 h 1570567"/>
              <a:gd name="connsiteX16" fmla="*/ 994833 w 1826693"/>
              <a:gd name="connsiteY16" fmla="*/ 1121834 h 1570567"/>
              <a:gd name="connsiteX17" fmla="*/ 965200 w 1826693"/>
              <a:gd name="connsiteY17" fmla="*/ 1155700 h 1570567"/>
              <a:gd name="connsiteX18" fmla="*/ 897466 w 1826693"/>
              <a:gd name="connsiteY18" fmla="*/ 1189567 h 1570567"/>
              <a:gd name="connsiteX19" fmla="*/ 800100 w 1826693"/>
              <a:gd name="connsiteY19" fmla="*/ 1257300 h 1570567"/>
              <a:gd name="connsiteX20" fmla="*/ 626533 w 1826693"/>
              <a:gd name="connsiteY20" fmla="*/ 1371600 h 1570567"/>
              <a:gd name="connsiteX21" fmla="*/ 482600 w 1826693"/>
              <a:gd name="connsiteY21" fmla="*/ 1426634 h 1570567"/>
              <a:gd name="connsiteX22" fmla="*/ 448733 w 1826693"/>
              <a:gd name="connsiteY22" fmla="*/ 1447800 h 1570567"/>
              <a:gd name="connsiteX23" fmla="*/ 364066 w 1826693"/>
              <a:gd name="connsiteY23" fmla="*/ 1464734 h 1570567"/>
              <a:gd name="connsiteX24" fmla="*/ 224366 w 1826693"/>
              <a:gd name="connsiteY24" fmla="*/ 1485900 h 1570567"/>
              <a:gd name="connsiteX25" fmla="*/ 182033 w 1826693"/>
              <a:gd name="connsiteY25" fmla="*/ 1456267 h 1570567"/>
              <a:gd name="connsiteX26" fmla="*/ 165100 w 1826693"/>
              <a:gd name="connsiteY26" fmla="*/ 1447800 h 1570567"/>
              <a:gd name="connsiteX27" fmla="*/ 88900 w 1826693"/>
              <a:gd name="connsiteY27" fmla="*/ 1511300 h 1570567"/>
              <a:gd name="connsiteX28" fmla="*/ 29633 w 1826693"/>
              <a:gd name="connsiteY28" fmla="*/ 1570567 h 1570567"/>
              <a:gd name="connsiteX29" fmla="*/ 4233 w 1826693"/>
              <a:gd name="connsiteY29" fmla="*/ 1536700 h 1570567"/>
              <a:gd name="connsiteX30" fmla="*/ 0 w 1826693"/>
              <a:gd name="connsiteY30" fmla="*/ 1507067 h 1570567"/>
              <a:gd name="connsiteX31" fmla="*/ 21166 w 1826693"/>
              <a:gd name="connsiteY31" fmla="*/ 1435100 h 1570567"/>
              <a:gd name="connsiteX32" fmla="*/ 42333 w 1826693"/>
              <a:gd name="connsiteY32" fmla="*/ 1388534 h 1570567"/>
              <a:gd name="connsiteX33" fmla="*/ 59266 w 1826693"/>
              <a:gd name="connsiteY33" fmla="*/ 1341967 h 1570567"/>
              <a:gd name="connsiteX34" fmla="*/ 67733 w 1826693"/>
              <a:gd name="connsiteY34" fmla="*/ 1325034 h 1570567"/>
              <a:gd name="connsiteX35" fmla="*/ 76200 w 1826693"/>
              <a:gd name="connsiteY35" fmla="*/ 1303867 h 1570567"/>
              <a:gd name="connsiteX36" fmla="*/ 67733 w 1826693"/>
              <a:gd name="connsiteY36" fmla="*/ 1274234 h 1570567"/>
              <a:gd name="connsiteX37" fmla="*/ 50800 w 1826693"/>
              <a:gd name="connsiteY37" fmla="*/ 1244600 h 1570567"/>
              <a:gd name="connsiteX38" fmla="*/ 25400 w 1826693"/>
              <a:gd name="connsiteY38" fmla="*/ 1198034 h 1570567"/>
              <a:gd name="connsiteX39" fmla="*/ 29633 w 1826693"/>
              <a:gd name="connsiteY39" fmla="*/ 1020234 h 1570567"/>
              <a:gd name="connsiteX40" fmla="*/ 55033 w 1826693"/>
              <a:gd name="connsiteY40" fmla="*/ 948267 h 1570567"/>
              <a:gd name="connsiteX41" fmla="*/ 76200 w 1826693"/>
              <a:gd name="connsiteY41" fmla="*/ 914400 h 1570567"/>
              <a:gd name="connsiteX42" fmla="*/ 84666 w 1826693"/>
              <a:gd name="connsiteY42" fmla="*/ 884767 h 1570567"/>
              <a:gd name="connsiteX43" fmla="*/ 93133 w 1826693"/>
              <a:gd name="connsiteY43" fmla="*/ 812800 h 1570567"/>
              <a:gd name="connsiteX44" fmla="*/ 84666 w 1826693"/>
              <a:gd name="connsiteY44" fmla="*/ 728134 h 1570567"/>
              <a:gd name="connsiteX45" fmla="*/ 80433 w 1826693"/>
              <a:gd name="connsiteY45" fmla="*/ 698500 h 1570567"/>
              <a:gd name="connsiteX46" fmla="*/ 76200 w 1826693"/>
              <a:gd name="connsiteY46" fmla="*/ 478367 h 1570567"/>
              <a:gd name="connsiteX47" fmla="*/ 105833 w 1826693"/>
              <a:gd name="connsiteY47" fmla="*/ 152400 h 1570567"/>
              <a:gd name="connsiteX48" fmla="*/ 127000 w 1826693"/>
              <a:gd name="connsiteY48" fmla="*/ 122767 h 1570567"/>
              <a:gd name="connsiteX49" fmla="*/ 325966 w 1826693"/>
              <a:gd name="connsiteY49" fmla="*/ 88900 h 1570567"/>
              <a:gd name="connsiteX50" fmla="*/ 385233 w 1826693"/>
              <a:gd name="connsiteY50" fmla="*/ 80434 h 1570567"/>
              <a:gd name="connsiteX51" fmla="*/ 728133 w 1826693"/>
              <a:gd name="connsiteY51" fmla="*/ 4234 h 1570567"/>
              <a:gd name="connsiteX52" fmla="*/ 778933 w 1826693"/>
              <a:gd name="connsiteY52" fmla="*/ 0 h 1570567"/>
              <a:gd name="connsiteX53" fmla="*/ 808566 w 1826693"/>
              <a:gd name="connsiteY53" fmla="*/ 8467 h 1570567"/>
              <a:gd name="connsiteX54" fmla="*/ 833966 w 1826693"/>
              <a:gd name="connsiteY54" fmla="*/ 12700 h 1570567"/>
              <a:gd name="connsiteX55" fmla="*/ 867833 w 1826693"/>
              <a:gd name="connsiteY55" fmla="*/ 25400 h 1570567"/>
              <a:gd name="connsiteX56" fmla="*/ 948266 w 1826693"/>
              <a:gd name="connsiteY56" fmla="*/ 42334 h 1570567"/>
              <a:gd name="connsiteX57" fmla="*/ 1236133 w 1826693"/>
              <a:gd name="connsiteY57" fmla="*/ 50800 h 1570567"/>
              <a:gd name="connsiteX58" fmla="*/ 1333500 w 1826693"/>
              <a:gd name="connsiteY58" fmla="*/ 80434 h 1570567"/>
              <a:gd name="connsiteX59" fmla="*/ 1477433 w 1826693"/>
              <a:gd name="connsiteY59" fmla="*/ 101600 h 1570567"/>
              <a:gd name="connsiteX60" fmla="*/ 1710266 w 1826693"/>
              <a:gd name="connsiteY60" fmla="*/ 97367 h 1570567"/>
              <a:gd name="connsiteX61" fmla="*/ 1761066 w 1826693"/>
              <a:gd name="connsiteY61" fmla="*/ 93134 h 1570567"/>
              <a:gd name="connsiteX62" fmla="*/ 1786466 w 1826693"/>
              <a:gd name="connsiteY62" fmla="*/ 110067 h 1570567"/>
              <a:gd name="connsiteX63" fmla="*/ 1824566 w 1826693"/>
              <a:gd name="connsiteY63" fmla="*/ 71967 h 1570567"/>
              <a:gd name="connsiteX64" fmla="*/ 1824566 w 1826693"/>
              <a:gd name="connsiteY64" fmla="*/ 46567 h 15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826693" h="1570567">
                <a:moveTo>
                  <a:pt x="1824566" y="46567"/>
                </a:moveTo>
                <a:lnTo>
                  <a:pt x="1824566" y="46567"/>
                </a:lnTo>
                <a:cubicBezTo>
                  <a:pt x="1633511" y="325801"/>
                  <a:pt x="1689386" y="195115"/>
                  <a:pt x="1617133" y="419100"/>
                </a:cubicBezTo>
                <a:cubicBezTo>
                  <a:pt x="1628422" y="436033"/>
                  <a:pt x="1652070" y="449577"/>
                  <a:pt x="1651000" y="469900"/>
                </a:cubicBezTo>
                <a:cubicBezTo>
                  <a:pt x="1650154" y="485967"/>
                  <a:pt x="1628615" y="496084"/>
                  <a:pt x="1612900" y="499534"/>
                </a:cubicBezTo>
                <a:cubicBezTo>
                  <a:pt x="1568708" y="509235"/>
                  <a:pt x="1522589" y="505178"/>
                  <a:pt x="1477433" y="508000"/>
                </a:cubicBezTo>
                <a:cubicBezTo>
                  <a:pt x="1463793" y="548923"/>
                  <a:pt x="1482136" y="479776"/>
                  <a:pt x="1498600" y="529167"/>
                </a:cubicBezTo>
                <a:cubicBezTo>
                  <a:pt x="1501998" y="539362"/>
                  <a:pt x="1490871" y="549272"/>
                  <a:pt x="1485900" y="558800"/>
                </a:cubicBezTo>
                <a:cubicBezTo>
                  <a:pt x="1473917" y="581767"/>
                  <a:pt x="1454917" y="601626"/>
                  <a:pt x="1447800" y="626534"/>
                </a:cubicBezTo>
                <a:cubicBezTo>
                  <a:pt x="1444978" y="636412"/>
                  <a:pt x="1442036" y="646256"/>
                  <a:pt x="1439333" y="656167"/>
                </a:cubicBezTo>
                <a:cubicBezTo>
                  <a:pt x="1437802" y="661780"/>
                  <a:pt x="1437926" y="668014"/>
                  <a:pt x="1435100" y="673100"/>
                </a:cubicBezTo>
                <a:cubicBezTo>
                  <a:pt x="1416361" y="706830"/>
                  <a:pt x="1346400" y="747348"/>
                  <a:pt x="1333500" y="757767"/>
                </a:cubicBezTo>
                <a:cubicBezTo>
                  <a:pt x="1324185" y="765291"/>
                  <a:pt x="1317679" y="775983"/>
                  <a:pt x="1308100" y="783167"/>
                </a:cubicBezTo>
                <a:cubicBezTo>
                  <a:pt x="1137516" y="911105"/>
                  <a:pt x="1320186" y="757453"/>
                  <a:pt x="1168400" y="889000"/>
                </a:cubicBezTo>
                <a:cubicBezTo>
                  <a:pt x="1152878" y="918633"/>
                  <a:pt x="1137693" y="948446"/>
                  <a:pt x="1121833" y="977900"/>
                </a:cubicBezTo>
                <a:cubicBezTo>
                  <a:pt x="1117932" y="985145"/>
                  <a:pt x="1114425" y="992767"/>
                  <a:pt x="1109133" y="999067"/>
                </a:cubicBezTo>
                <a:cubicBezTo>
                  <a:pt x="1008578" y="1118776"/>
                  <a:pt x="1065618" y="1046625"/>
                  <a:pt x="994833" y="1121834"/>
                </a:cubicBezTo>
                <a:cubicBezTo>
                  <a:pt x="984552" y="1132757"/>
                  <a:pt x="977514" y="1147134"/>
                  <a:pt x="965200" y="1155700"/>
                </a:cubicBezTo>
                <a:cubicBezTo>
                  <a:pt x="944478" y="1170115"/>
                  <a:pt x="920044" y="1178278"/>
                  <a:pt x="897466" y="1189567"/>
                </a:cubicBezTo>
                <a:cubicBezTo>
                  <a:pt x="863074" y="1235423"/>
                  <a:pt x="899888" y="1190775"/>
                  <a:pt x="800100" y="1257300"/>
                </a:cubicBezTo>
                <a:cubicBezTo>
                  <a:pt x="690418" y="1330422"/>
                  <a:pt x="850637" y="1261271"/>
                  <a:pt x="626533" y="1371600"/>
                </a:cubicBezTo>
                <a:cubicBezTo>
                  <a:pt x="580450" y="1394287"/>
                  <a:pt x="529812" y="1406400"/>
                  <a:pt x="482600" y="1426634"/>
                </a:cubicBezTo>
                <a:cubicBezTo>
                  <a:pt x="470364" y="1431878"/>
                  <a:pt x="461407" y="1443726"/>
                  <a:pt x="448733" y="1447800"/>
                </a:cubicBezTo>
                <a:cubicBezTo>
                  <a:pt x="421332" y="1456607"/>
                  <a:pt x="392439" y="1459904"/>
                  <a:pt x="364066" y="1464734"/>
                </a:cubicBezTo>
                <a:cubicBezTo>
                  <a:pt x="317636" y="1472637"/>
                  <a:pt x="270823" y="1478158"/>
                  <a:pt x="224366" y="1485900"/>
                </a:cubicBezTo>
                <a:cubicBezTo>
                  <a:pt x="210255" y="1476022"/>
                  <a:pt x="196522" y="1465581"/>
                  <a:pt x="182033" y="1456267"/>
                </a:cubicBezTo>
                <a:cubicBezTo>
                  <a:pt x="176725" y="1452854"/>
                  <a:pt x="170533" y="1444590"/>
                  <a:pt x="165100" y="1447800"/>
                </a:cubicBezTo>
                <a:cubicBezTo>
                  <a:pt x="136635" y="1464620"/>
                  <a:pt x="111850" y="1487499"/>
                  <a:pt x="88900" y="1511300"/>
                </a:cubicBezTo>
                <a:cubicBezTo>
                  <a:pt x="26167" y="1576357"/>
                  <a:pt x="79302" y="1560634"/>
                  <a:pt x="29633" y="1570567"/>
                </a:cubicBezTo>
                <a:cubicBezTo>
                  <a:pt x="21166" y="1559278"/>
                  <a:pt x="10200" y="1549487"/>
                  <a:pt x="4233" y="1536700"/>
                </a:cubicBezTo>
                <a:cubicBezTo>
                  <a:pt x="14" y="1527658"/>
                  <a:pt x="0" y="1517045"/>
                  <a:pt x="0" y="1507067"/>
                </a:cubicBezTo>
                <a:cubicBezTo>
                  <a:pt x="0" y="1479540"/>
                  <a:pt x="10249" y="1460574"/>
                  <a:pt x="21166" y="1435100"/>
                </a:cubicBezTo>
                <a:cubicBezTo>
                  <a:pt x="27882" y="1419428"/>
                  <a:pt x="35499" y="1404155"/>
                  <a:pt x="42333" y="1388534"/>
                </a:cubicBezTo>
                <a:cubicBezTo>
                  <a:pt x="63932" y="1339166"/>
                  <a:pt x="36867" y="1397964"/>
                  <a:pt x="59266" y="1341967"/>
                </a:cubicBezTo>
                <a:cubicBezTo>
                  <a:pt x="61610" y="1336108"/>
                  <a:pt x="65170" y="1330801"/>
                  <a:pt x="67733" y="1325034"/>
                </a:cubicBezTo>
                <a:cubicBezTo>
                  <a:pt x="70819" y="1318090"/>
                  <a:pt x="73378" y="1310923"/>
                  <a:pt x="76200" y="1303867"/>
                </a:cubicBezTo>
                <a:cubicBezTo>
                  <a:pt x="73378" y="1293989"/>
                  <a:pt x="71244" y="1283888"/>
                  <a:pt x="67733" y="1274234"/>
                </a:cubicBezTo>
                <a:cubicBezTo>
                  <a:pt x="61338" y="1256647"/>
                  <a:pt x="59262" y="1259409"/>
                  <a:pt x="50800" y="1244600"/>
                </a:cubicBezTo>
                <a:cubicBezTo>
                  <a:pt x="42028" y="1229249"/>
                  <a:pt x="33867" y="1213556"/>
                  <a:pt x="25400" y="1198034"/>
                </a:cubicBezTo>
                <a:cubicBezTo>
                  <a:pt x="14160" y="1130603"/>
                  <a:pt x="12632" y="1132865"/>
                  <a:pt x="29633" y="1020234"/>
                </a:cubicBezTo>
                <a:cubicBezTo>
                  <a:pt x="33430" y="995080"/>
                  <a:pt x="41550" y="969839"/>
                  <a:pt x="55033" y="948267"/>
                </a:cubicBezTo>
                <a:lnTo>
                  <a:pt x="76200" y="914400"/>
                </a:lnTo>
                <a:cubicBezTo>
                  <a:pt x="79022" y="904522"/>
                  <a:pt x="82514" y="894812"/>
                  <a:pt x="84666" y="884767"/>
                </a:cubicBezTo>
                <a:cubicBezTo>
                  <a:pt x="88178" y="868379"/>
                  <a:pt x="91785" y="826284"/>
                  <a:pt x="93133" y="812800"/>
                </a:cubicBezTo>
                <a:cubicBezTo>
                  <a:pt x="90311" y="784578"/>
                  <a:pt x="87798" y="756323"/>
                  <a:pt x="84666" y="728134"/>
                </a:cubicBezTo>
                <a:cubicBezTo>
                  <a:pt x="83564" y="718217"/>
                  <a:pt x="80771" y="708473"/>
                  <a:pt x="80433" y="698500"/>
                </a:cubicBezTo>
                <a:cubicBezTo>
                  <a:pt x="77947" y="625151"/>
                  <a:pt x="77611" y="551745"/>
                  <a:pt x="76200" y="478367"/>
                </a:cubicBezTo>
                <a:cubicBezTo>
                  <a:pt x="86078" y="369711"/>
                  <a:pt x="93930" y="260852"/>
                  <a:pt x="105833" y="152400"/>
                </a:cubicBezTo>
                <a:cubicBezTo>
                  <a:pt x="107018" y="141603"/>
                  <a:pt x="114118" y="125343"/>
                  <a:pt x="127000" y="122767"/>
                </a:cubicBezTo>
                <a:cubicBezTo>
                  <a:pt x="192969" y="109573"/>
                  <a:pt x="259576" y="99783"/>
                  <a:pt x="325966" y="88900"/>
                </a:cubicBezTo>
                <a:cubicBezTo>
                  <a:pt x="345659" y="85672"/>
                  <a:pt x="365477" y="83256"/>
                  <a:pt x="385233" y="80434"/>
                </a:cubicBezTo>
                <a:cubicBezTo>
                  <a:pt x="488251" y="11753"/>
                  <a:pt x="462923" y="26338"/>
                  <a:pt x="728133" y="4234"/>
                </a:cubicBezTo>
                <a:lnTo>
                  <a:pt x="778933" y="0"/>
                </a:lnTo>
                <a:cubicBezTo>
                  <a:pt x="788811" y="2822"/>
                  <a:pt x="798556" y="6157"/>
                  <a:pt x="808566" y="8467"/>
                </a:cubicBezTo>
                <a:cubicBezTo>
                  <a:pt x="816930" y="10397"/>
                  <a:pt x="825713" y="10342"/>
                  <a:pt x="833966" y="12700"/>
                </a:cubicBezTo>
                <a:cubicBezTo>
                  <a:pt x="845559" y="16012"/>
                  <a:pt x="856162" y="22374"/>
                  <a:pt x="867833" y="25400"/>
                </a:cubicBezTo>
                <a:cubicBezTo>
                  <a:pt x="894355" y="32276"/>
                  <a:pt x="921455" y="36689"/>
                  <a:pt x="948266" y="42334"/>
                </a:cubicBezTo>
                <a:cubicBezTo>
                  <a:pt x="1060577" y="38322"/>
                  <a:pt x="1117267" y="31932"/>
                  <a:pt x="1236133" y="50800"/>
                </a:cubicBezTo>
                <a:cubicBezTo>
                  <a:pt x="1269639" y="56119"/>
                  <a:pt x="1300541" y="72395"/>
                  <a:pt x="1333500" y="80434"/>
                </a:cubicBezTo>
                <a:cubicBezTo>
                  <a:pt x="1368071" y="88866"/>
                  <a:pt x="1440764" y="97017"/>
                  <a:pt x="1477433" y="101600"/>
                </a:cubicBezTo>
                <a:cubicBezTo>
                  <a:pt x="1555044" y="100189"/>
                  <a:pt x="1632739" y="101243"/>
                  <a:pt x="1710266" y="97367"/>
                </a:cubicBezTo>
                <a:cubicBezTo>
                  <a:pt x="1795919" y="93084"/>
                  <a:pt x="1651402" y="77465"/>
                  <a:pt x="1761066" y="93134"/>
                </a:cubicBezTo>
                <a:cubicBezTo>
                  <a:pt x="1769533" y="98778"/>
                  <a:pt x="1776813" y="113285"/>
                  <a:pt x="1786466" y="110067"/>
                </a:cubicBezTo>
                <a:cubicBezTo>
                  <a:pt x="1803505" y="104387"/>
                  <a:pt x="1812384" y="85164"/>
                  <a:pt x="1824566" y="71967"/>
                </a:cubicBezTo>
                <a:cubicBezTo>
                  <a:pt x="1829352" y="66783"/>
                  <a:pt x="1824566" y="50800"/>
                  <a:pt x="1824566" y="46567"/>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643D254A-DA5A-993E-E332-FF01651E14FB}"/>
              </a:ext>
            </a:extLst>
          </p:cNvPr>
          <p:cNvSpPr/>
          <p:nvPr/>
        </p:nvSpPr>
        <p:spPr>
          <a:xfrm>
            <a:off x="5537641" y="2381825"/>
            <a:ext cx="219692" cy="12419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42425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990686" y="1977913"/>
            <a:ext cx="4748703" cy="994172"/>
          </a:xfrm>
        </p:spPr>
        <p:txBody>
          <a:bodyPr>
            <a:noAutofit/>
          </a:bodyPr>
          <a:lstStyle/>
          <a:p>
            <a:pPr algn="r"/>
            <a:r>
              <a:rPr lang="en-US" sz="3600" dirty="0"/>
              <a:t>the Duncan index of Segregation</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8025493" y="5624513"/>
            <a:ext cx="489857" cy="273844"/>
          </a:xfrm>
        </p:spPr>
        <p:txBody>
          <a:bodyPr/>
          <a:lstStyle/>
          <a:p>
            <a:fld id="{B5CEABB6-07DC-46E8-9B57-56EC44A396E5}" type="slidenum">
              <a:rPr lang="en-US" smtClean="0"/>
              <a:pPr/>
              <a:t>8</a:t>
            </a:fld>
            <a:endParaRPr lang="en-US" dirty="0"/>
          </a:p>
        </p:txBody>
      </p:sp>
      <p:pic>
        <p:nvPicPr>
          <p:cNvPr id="13" name="Picture 12">
            <a:extLst>
              <a:ext uri="{FF2B5EF4-FFF2-40B4-BE49-F238E27FC236}">
                <a16:creationId xmlns:a16="http://schemas.microsoft.com/office/drawing/2014/main" id="{705B3086-B015-D415-2087-1A1F4BA9025B}"/>
              </a:ext>
            </a:extLst>
          </p:cNvPr>
          <p:cNvPicPr>
            <a:picLocks noChangeAspect="1"/>
          </p:cNvPicPr>
          <p:nvPr/>
        </p:nvPicPr>
        <p:blipFill>
          <a:blip r:embed="rId3"/>
          <a:stretch>
            <a:fillRect/>
          </a:stretch>
        </p:blipFill>
        <p:spPr>
          <a:xfrm>
            <a:off x="313376" y="3728669"/>
            <a:ext cx="8517247" cy="2411080"/>
          </a:xfrm>
          <a:prstGeom prst="rect">
            <a:avLst/>
          </a:prstGeom>
          <a:ln>
            <a:solidFill>
              <a:schemeClr val="tx1"/>
            </a:solidFill>
          </a:ln>
        </p:spPr>
      </p:pic>
      <p:pic>
        <p:nvPicPr>
          <p:cNvPr id="4102" name="Picture 6" descr="Prabook">
            <a:extLst>
              <a:ext uri="{FF2B5EF4-FFF2-40B4-BE49-F238E27FC236}">
                <a16:creationId xmlns:a16="http://schemas.microsoft.com/office/drawing/2014/main" id="{01E3F332-BC91-1AF5-1EAD-C3C327914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76" y="173024"/>
            <a:ext cx="2607776" cy="33721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A511AE79-47CD-389D-FE09-44F4CD5673E6}"/>
              </a:ext>
            </a:extLst>
          </p:cNvPr>
          <p:cNvSpPr txBox="1"/>
          <p:nvPr/>
        </p:nvSpPr>
        <p:spPr>
          <a:xfrm>
            <a:off x="1300058" y="6377199"/>
            <a:ext cx="5661701" cy="307777"/>
          </a:xfrm>
          <a:prstGeom prst="rect">
            <a:avLst/>
          </a:prstGeom>
          <a:noFill/>
        </p:spPr>
        <p:txBody>
          <a:bodyPr wrap="square">
            <a:spAutoFit/>
          </a:bodyPr>
          <a:lstStyle/>
          <a:p>
            <a:pPr algn="ctr"/>
            <a:r>
              <a:rPr lang="en-CA" sz="1400" dirty="0"/>
              <a:t>Source: </a:t>
            </a:r>
            <a:r>
              <a:rPr lang="en-CA" sz="1400" dirty="0">
                <a:hlinkClick r:id="rId5"/>
              </a:rPr>
              <a:t>https://www.jstor.org/stable/2088328</a:t>
            </a:r>
            <a:endParaRPr lang="en-CA" dirty="0"/>
          </a:p>
        </p:txBody>
      </p:sp>
    </p:spTree>
    <p:extLst>
      <p:ext uri="{BB962C8B-B14F-4D97-AF65-F5344CB8AC3E}">
        <p14:creationId xmlns:p14="http://schemas.microsoft.com/office/powerpoint/2010/main" val="61904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565D3D-7141-000E-CB76-6F6C917B7D0B}"/>
              </a:ext>
            </a:extLst>
          </p:cNvPr>
          <p:cNvSpPr/>
          <p:nvPr/>
        </p:nvSpPr>
        <p:spPr>
          <a:xfrm>
            <a:off x="102065" y="143934"/>
            <a:ext cx="8939870" cy="61510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8025493" y="5624513"/>
            <a:ext cx="489857" cy="273844"/>
          </a:xfrm>
        </p:spPr>
        <p:txBody>
          <a:bodyPr/>
          <a:lstStyle/>
          <a:p>
            <a:fld id="{B5CEABB6-07DC-46E8-9B57-56EC44A396E5}" type="slidenum">
              <a:rPr lang="en-US" smtClean="0"/>
              <a:pPr/>
              <a:t>9</a:t>
            </a:fld>
            <a:endParaRPr lang="en-US" dirty="0"/>
          </a:p>
        </p:txBody>
      </p:sp>
      <p:pic>
        <p:nvPicPr>
          <p:cNvPr id="20" name="Picture 19" descr="How to Calculate the Duncan Index of Dissimilarity - YouTube">
            <a:extLst>
              <a:ext uri="{FF2B5EF4-FFF2-40B4-BE49-F238E27FC236}">
                <a16:creationId xmlns:a16="http://schemas.microsoft.com/office/drawing/2014/main" id="{A0D60881-A0B5-FC5D-F407-41D29EFA00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72" t="23058" r="7883" b="5254"/>
          <a:stretch/>
        </p:blipFill>
        <p:spPr bwMode="auto">
          <a:xfrm>
            <a:off x="211666" y="1380037"/>
            <a:ext cx="8830269" cy="4381502"/>
          </a:xfrm>
          <a:prstGeom prst="rect">
            <a:avLst/>
          </a:prstGeom>
          <a:noFill/>
          <a:ln>
            <a:noFill/>
          </a:ln>
        </p:spPr>
      </p:pic>
      <p:sp>
        <p:nvSpPr>
          <p:cNvPr id="21" name="TextBox 20">
            <a:extLst>
              <a:ext uri="{FF2B5EF4-FFF2-40B4-BE49-F238E27FC236}">
                <a16:creationId xmlns:a16="http://schemas.microsoft.com/office/drawing/2014/main" id="{1477C5B8-842B-D084-D991-D322EA201ECD}"/>
              </a:ext>
            </a:extLst>
          </p:cNvPr>
          <p:cNvSpPr txBox="1"/>
          <p:nvPr/>
        </p:nvSpPr>
        <p:spPr>
          <a:xfrm>
            <a:off x="3310986" y="1455816"/>
            <a:ext cx="955560" cy="461665"/>
          </a:xfrm>
          <a:prstGeom prst="rect">
            <a:avLst/>
          </a:prstGeom>
          <a:solidFill>
            <a:schemeClr val="bg1"/>
          </a:solidFill>
        </p:spPr>
        <p:txBody>
          <a:bodyPr wrap="square" rtlCol="0">
            <a:spAutoFit/>
          </a:bodyPr>
          <a:lstStyle/>
          <a:p>
            <a:r>
              <a:rPr lang="en-CA" sz="2400" b="1" dirty="0">
                <a:latin typeface="Calibri" panose="020F0502020204030204" pitchFamily="34" charset="0"/>
                <a:ea typeface="Calibri" panose="020F0502020204030204" pitchFamily="34" charset="0"/>
                <a:cs typeface="Calibri" panose="020F0502020204030204" pitchFamily="34" charset="0"/>
              </a:rPr>
              <a:t>Males</a:t>
            </a:r>
          </a:p>
        </p:txBody>
      </p:sp>
      <p:sp>
        <p:nvSpPr>
          <p:cNvPr id="26" name="TextBox 25">
            <a:extLst>
              <a:ext uri="{FF2B5EF4-FFF2-40B4-BE49-F238E27FC236}">
                <a16:creationId xmlns:a16="http://schemas.microsoft.com/office/drawing/2014/main" id="{253E660A-F303-4B11-29C3-8E5342A1D320}"/>
              </a:ext>
            </a:extLst>
          </p:cNvPr>
          <p:cNvSpPr txBox="1"/>
          <p:nvPr/>
        </p:nvSpPr>
        <p:spPr>
          <a:xfrm>
            <a:off x="2102644" y="4089649"/>
            <a:ext cx="610951" cy="461665"/>
          </a:xfrm>
          <a:prstGeom prst="rect">
            <a:avLst/>
          </a:prstGeom>
          <a:solidFill>
            <a:schemeClr val="bg1"/>
          </a:solidFill>
        </p:spPr>
        <p:txBody>
          <a:bodyPr wrap="square" rtlCol="0">
            <a:spAutoFit/>
          </a:bodyPr>
          <a:lstStyle/>
          <a:p>
            <a:r>
              <a:rPr lang="en-CA" sz="2400" dirty="0">
                <a:latin typeface="Calibri" panose="020F0502020204030204" pitchFamily="34" charset="0"/>
                <a:ea typeface="Calibri" panose="020F0502020204030204" pitchFamily="34" charset="0"/>
                <a:cs typeface="Calibri" panose="020F0502020204030204" pitchFamily="34" charset="0"/>
              </a:rPr>
              <a:t>80</a:t>
            </a:r>
          </a:p>
        </p:txBody>
      </p:sp>
      <p:sp>
        <p:nvSpPr>
          <p:cNvPr id="27" name="Rectangle 26">
            <a:extLst>
              <a:ext uri="{FF2B5EF4-FFF2-40B4-BE49-F238E27FC236}">
                <a16:creationId xmlns:a16="http://schemas.microsoft.com/office/drawing/2014/main" id="{06169E6A-B86A-78DB-B9EE-5C2D4EAFF705}"/>
              </a:ext>
            </a:extLst>
          </p:cNvPr>
          <p:cNvSpPr/>
          <p:nvPr/>
        </p:nvSpPr>
        <p:spPr>
          <a:xfrm>
            <a:off x="4572000" y="4693680"/>
            <a:ext cx="1435969" cy="2738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 Placeholder 9">
            <a:extLst>
              <a:ext uri="{FF2B5EF4-FFF2-40B4-BE49-F238E27FC236}">
                <a16:creationId xmlns:a16="http://schemas.microsoft.com/office/drawing/2014/main" id="{F851134B-F6F7-3F59-82FF-67C7490401A5}"/>
              </a:ext>
            </a:extLst>
          </p:cNvPr>
          <p:cNvSpPr txBox="1">
            <a:spLocks/>
          </p:cNvSpPr>
          <p:nvPr/>
        </p:nvSpPr>
        <p:spPr>
          <a:xfrm>
            <a:off x="2713595" y="6566448"/>
            <a:ext cx="5311898" cy="418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05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Reference: </a:t>
            </a:r>
            <a:r>
              <a:rPr lang="en-US" dirty="0">
                <a:hlinkClick r:id="rId4"/>
              </a:rPr>
              <a:t>https://www.youtube.com/watch?v=mg3amI0Z8D8</a:t>
            </a:r>
            <a:endParaRPr lang="en-US" dirty="0"/>
          </a:p>
          <a:p>
            <a:endParaRPr lang="en-US" dirty="0"/>
          </a:p>
          <a:p>
            <a:endParaRPr lang="en-US" dirty="0"/>
          </a:p>
        </p:txBody>
      </p:sp>
      <p:pic>
        <p:nvPicPr>
          <p:cNvPr id="2" name="Picture 1" descr="How to Calculate the Duncan Index of Dissimilarity - YouTube">
            <a:extLst>
              <a:ext uri="{FF2B5EF4-FFF2-40B4-BE49-F238E27FC236}">
                <a16:creationId xmlns:a16="http://schemas.microsoft.com/office/drawing/2014/main" id="{B63CF04F-8557-825A-C6A3-E5D10D3E7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1756" b="81199"/>
          <a:stretch/>
        </p:blipFill>
        <p:spPr bwMode="auto">
          <a:xfrm>
            <a:off x="149989" y="154728"/>
            <a:ext cx="5683545" cy="1265206"/>
          </a:xfrm>
          <a:prstGeom prst="rect">
            <a:avLst/>
          </a:prstGeom>
          <a:noFill/>
          <a:ln>
            <a:noFill/>
          </a:ln>
        </p:spPr>
      </p:pic>
      <p:sp>
        <p:nvSpPr>
          <p:cNvPr id="4" name="Rectangle 3">
            <a:extLst>
              <a:ext uri="{FF2B5EF4-FFF2-40B4-BE49-F238E27FC236}">
                <a16:creationId xmlns:a16="http://schemas.microsoft.com/office/drawing/2014/main" id="{5367F518-D8A3-D431-7FA5-013CF1D2474F}"/>
              </a:ext>
            </a:extLst>
          </p:cNvPr>
          <p:cNvSpPr/>
          <p:nvPr/>
        </p:nvSpPr>
        <p:spPr>
          <a:xfrm>
            <a:off x="3416301" y="4801419"/>
            <a:ext cx="5617169" cy="13292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B9C4FE2-BBC6-953A-01A6-59CD3C5ED596}"/>
              </a:ext>
            </a:extLst>
          </p:cNvPr>
          <p:cNvSpPr/>
          <p:nvPr/>
        </p:nvSpPr>
        <p:spPr>
          <a:xfrm>
            <a:off x="3137273" y="4724625"/>
            <a:ext cx="5617169" cy="1437007"/>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29" name="TextBox 28">
            <a:extLst>
              <a:ext uri="{FF2B5EF4-FFF2-40B4-BE49-F238E27FC236}">
                <a16:creationId xmlns:a16="http://schemas.microsoft.com/office/drawing/2014/main" id="{7ADAD2DE-6BEC-1C53-4460-8A40C4E9AF13}"/>
              </a:ext>
            </a:extLst>
          </p:cNvPr>
          <p:cNvSpPr txBox="1"/>
          <p:nvPr/>
        </p:nvSpPr>
        <p:spPr>
          <a:xfrm>
            <a:off x="3053943" y="4823309"/>
            <a:ext cx="2478058" cy="1335237"/>
          </a:xfrm>
          <a:prstGeom prst="rect">
            <a:avLst/>
          </a:prstGeom>
          <a:noFill/>
        </p:spPr>
        <p:txBody>
          <a:bodyPr wrap="square" rtlCol="0">
            <a:spAutoFit/>
          </a:bodyPr>
          <a:lstStyle/>
          <a:p>
            <a:pPr algn="ctr">
              <a:lnSpc>
                <a:spcPts val="2400"/>
              </a:lnSpc>
            </a:pPr>
            <a:r>
              <a:rPr lang="en-CA" sz="2800" dirty="0"/>
              <a:t>For equitable gender distribution in occupations</a:t>
            </a:r>
          </a:p>
        </p:txBody>
      </p:sp>
      <p:sp>
        <p:nvSpPr>
          <p:cNvPr id="6" name="TextBox 5">
            <a:extLst>
              <a:ext uri="{FF2B5EF4-FFF2-40B4-BE49-F238E27FC236}">
                <a16:creationId xmlns:a16="http://schemas.microsoft.com/office/drawing/2014/main" id="{2FA9BD54-8670-AC03-F977-1E7DDF16D95D}"/>
              </a:ext>
            </a:extLst>
          </p:cNvPr>
          <p:cNvSpPr txBox="1"/>
          <p:nvPr/>
        </p:nvSpPr>
        <p:spPr>
          <a:xfrm>
            <a:off x="6155266" y="4803006"/>
            <a:ext cx="2566225" cy="1643014"/>
          </a:xfrm>
          <a:prstGeom prst="rect">
            <a:avLst/>
          </a:prstGeom>
          <a:noFill/>
        </p:spPr>
        <p:txBody>
          <a:bodyPr wrap="square" rtlCol="0">
            <a:spAutoFit/>
          </a:bodyPr>
          <a:lstStyle/>
          <a:p>
            <a:pPr algn="ctr">
              <a:lnSpc>
                <a:spcPts val="2400"/>
              </a:lnSpc>
            </a:pPr>
            <a:r>
              <a:rPr lang="en-CA" sz="2800" dirty="0">
                <a:latin typeface="+mj-lt"/>
                <a:ea typeface="Calibri" panose="020F0502020204030204" pitchFamily="34" charset="0"/>
                <a:cs typeface="Calibri" panose="020F0502020204030204" pitchFamily="34" charset="0"/>
              </a:rPr>
              <a:t>37.5% of female workers need to change occupation </a:t>
            </a:r>
          </a:p>
          <a:p>
            <a:pPr algn="ctr">
              <a:lnSpc>
                <a:spcPts val="2400"/>
              </a:lnSpc>
            </a:pPr>
            <a:endParaRPr lang="en-CA" sz="2800" dirty="0">
              <a:latin typeface="+mj-lt"/>
              <a:ea typeface="Calibri" panose="020F0502020204030204" pitchFamily="34" charset="0"/>
              <a:cs typeface="Calibri" panose="020F0502020204030204" pitchFamily="34" charset="0"/>
            </a:endParaRPr>
          </a:p>
        </p:txBody>
      </p:sp>
      <p:sp>
        <p:nvSpPr>
          <p:cNvPr id="7" name="Arrow: Down 6">
            <a:extLst>
              <a:ext uri="{FF2B5EF4-FFF2-40B4-BE49-F238E27FC236}">
                <a16:creationId xmlns:a16="http://schemas.microsoft.com/office/drawing/2014/main" id="{01E80A0B-2CD7-3AAA-479E-DE3A27841A81}"/>
              </a:ext>
            </a:extLst>
          </p:cNvPr>
          <p:cNvSpPr/>
          <p:nvPr/>
        </p:nvSpPr>
        <p:spPr>
          <a:xfrm rot="16200000">
            <a:off x="5556711" y="5060641"/>
            <a:ext cx="659363" cy="764558"/>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35965729"/>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27815</TotalTime>
  <Words>2192</Words>
  <Application>Microsoft Office PowerPoint</Application>
  <PresentationFormat>On-screen Show (4:3)</PresentationFormat>
  <Paragraphs>296</Paragraphs>
  <Slides>40</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Courier New</vt:lpstr>
      <vt:lpstr>Tenorite</vt:lpstr>
      <vt:lpstr>Times New Roman</vt:lpstr>
      <vt:lpstr>Wingdings</vt:lpstr>
      <vt:lpstr>Monoline</vt:lpstr>
      <vt:lpstr>PowerPoint Presentation</vt:lpstr>
      <vt:lpstr>Imagine that your life could be put in a jar…</vt:lpstr>
      <vt:lpstr>PowerPoint Presentation</vt:lpstr>
      <vt:lpstr>PowerPoint Presentation</vt:lpstr>
      <vt:lpstr>OUR HYPOTHESIS</vt:lpstr>
      <vt:lpstr>PowerPoint Presentation</vt:lpstr>
      <vt:lpstr>PowerPoint Presentation</vt:lpstr>
      <vt:lpstr>the Duncan index of Segregation</vt:lpstr>
      <vt:lpstr>PowerPoint Presentation</vt:lpstr>
      <vt:lpstr>PowerPoint Presentation</vt:lpstr>
      <vt:lpstr>What is the Duncan index?</vt:lpstr>
      <vt:lpstr>Census 1981 –  Occupation by sex</vt:lpstr>
      <vt:lpstr>Standard occupational classification</vt:lpstr>
      <vt:lpstr>PowerPoint Presentation</vt:lpstr>
      <vt:lpstr>rESULTS</vt:lpstr>
      <vt:lpstr>results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Degree of Significance of the Observed Difference in Duncan Index Mean through Time</vt:lpstr>
      <vt:lpstr>What’s NExT?</vt:lpstr>
      <vt:lpstr>PowerPoint Presentation</vt:lpstr>
      <vt:lpstr>PowerPoint Presentation</vt:lpstr>
      <vt:lpstr>THANK YOU</vt:lpstr>
      <vt:lpstr>complementary slides</vt:lpstr>
      <vt:lpstr>Why the cut oFf is 1971?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Confounding factors</vt:lpstr>
      <vt:lpstr>TO-DO LIST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Duncan Index by County through Time</dc:title>
  <dc:creator>Sara Boubekri</dc:creator>
  <cp:lastModifiedBy>Sara Boubekri</cp:lastModifiedBy>
  <cp:revision>56</cp:revision>
  <dcterms:created xsi:type="dcterms:W3CDTF">2023-06-25T20:25:39Z</dcterms:created>
  <dcterms:modified xsi:type="dcterms:W3CDTF">2023-09-11T20:48:42Z</dcterms:modified>
</cp:coreProperties>
</file>